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Lst>
  <p:notesMasterIdLst>
    <p:notesMasterId r:id="rId40"/>
  </p:notesMasterIdLst>
  <p:sldIdLst>
    <p:sldId id="330" r:id="rId6"/>
    <p:sldId id="260" r:id="rId7"/>
    <p:sldId id="296" r:id="rId8"/>
    <p:sldId id="284" r:id="rId9"/>
    <p:sldId id="320" r:id="rId10"/>
    <p:sldId id="285" r:id="rId11"/>
    <p:sldId id="297" r:id="rId12"/>
    <p:sldId id="286" r:id="rId13"/>
    <p:sldId id="288" r:id="rId14"/>
    <p:sldId id="272" r:id="rId15"/>
    <p:sldId id="298" r:id="rId16"/>
    <p:sldId id="299" r:id="rId17"/>
    <p:sldId id="300" r:id="rId18"/>
    <p:sldId id="301" r:id="rId19"/>
    <p:sldId id="309" r:id="rId20"/>
    <p:sldId id="310" r:id="rId21"/>
    <p:sldId id="311" r:id="rId22"/>
    <p:sldId id="312" r:id="rId23"/>
    <p:sldId id="313" r:id="rId24"/>
    <p:sldId id="314" r:id="rId25"/>
    <p:sldId id="290" r:id="rId26"/>
    <p:sldId id="302" r:id="rId27"/>
    <p:sldId id="304" r:id="rId28"/>
    <p:sldId id="305" r:id="rId29"/>
    <p:sldId id="306" r:id="rId30"/>
    <p:sldId id="307" r:id="rId31"/>
    <p:sldId id="308" r:id="rId32"/>
    <p:sldId id="322" r:id="rId33"/>
    <p:sldId id="324" r:id="rId34"/>
    <p:sldId id="328" r:id="rId35"/>
    <p:sldId id="327" r:id="rId36"/>
    <p:sldId id="291" r:id="rId37"/>
    <p:sldId id="325" r:id="rId38"/>
    <p:sldId id="329"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hiller" panose="04020404031007020602" pitchFamily="82" charset="0"/>
      <p:regular r:id="rId45"/>
    </p:embeddedFont>
    <p:embeddedFont>
      <p:font typeface="Bauhaus 93" panose="04030905020B02020C02" pitchFamily="82" charset="0"/>
      <p:regular r:id="rId46"/>
    </p:embeddedFont>
    <p:embeddedFont>
      <p:font typeface="Aharoni" panose="02010803020104030203" pitchFamily="2" charset="-79"/>
      <p:bold r:id="rId47"/>
    </p:embeddedFont>
    <p:embeddedFont>
      <p:font typeface="Arial Black" panose="020B0A04020102020204" pitchFamily="34" charset="0"/>
      <p:bold r:id="rId48"/>
    </p:embeddedFont>
    <p:embeddedFont>
      <p:font typeface="Constantia" panose="02030602050306030303" pitchFamily="18" charset="0"/>
      <p:regular r:id="rId49"/>
      <p:bold r:id="rId50"/>
      <p:italic r:id="rId51"/>
      <p:boldItalic r:id="rId52"/>
    </p:embeddedFont>
    <p:embeddedFont>
      <p:font typeface="Gill Sans Ultra Bold Condensed" panose="020B0A06020104020203" pitchFamily="34" charset="0"/>
      <p:regular r:id="rId53"/>
    </p:embeddedFont>
    <p:embeddedFont>
      <p:font typeface="Bell MT" panose="02020503060305020303" pitchFamily="18" charset="0"/>
      <p:regular r:id="rId54"/>
      <p:bold r:id="rId55"/>
      <p: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37" autoAdjust="0"/>
  </p:normalViewPr>
  <p:slideViewPr>
    <p:cSldViewPr>
      <p:cViewPr varScale="1">
        <p:scale>
          <a:sx n="60" d="100"/>
          <a:sy n="60" d="100"/>
        </p:scale>
        <p:origin x="-1086" y="-9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A6338-58B7-4082-A785-8D90E9B58420}" type="datetimeFigureOut">
              <a:rPr lang="en-US" smtClean="0"/>
              <a:t>10/19/2013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9B1F2-63B2-4787-B4E3-7B0503EA3D84}" type="slidenum">
              <a:rPr lang="en-US" smtClean="0"/>
              <a:t>‹#›</a:t>
            </a:fld>
            <a:endParaRPr lang="en-US"/>
          </a:p>
        </p:txBody>
      </p:sp>
    </p:spTree>
    <p:extLst>
      <p:ext uri="{BB962C8B-B14F-4D97-AF65-F5344CB8AC3E}">
        <p14:creationId xmlns:p14="http://schemas.microsoft.com/office/powerpoint/2010/main" val="157268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1</a:t>
            </a:fld>
            <a:endParaRPr lang="en-US"/>
          </a:p>
        </p:txBody>
      </p:sp>
    </p:spTree>
    <p:extLst>
      <p:ext uri="{BB962C8B-B14F-4D97-AF65-F5344CB8AC3E}">
        <p14:creationId xmlns:p14="http://schemas.microsoft.com/office/powerpoint/2010/main" val="392209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Without</a:t>
            </a:r>
            <a:r>
              <a:rPr lang="en-US" sz="1100" baseline="0" dirty="0" smtClean="0">
                <a:solidFill>
                  <a:schemeClr val="tx1"/>
                </a:solidFill>
              </a:rPr>
              <a:t> a woman, would it take man a million years to name the animals?</a:t>
            </a:r>
            <a:r>
              <a:rPr lang="en-US" sz="1100" dirty="0" smtClean="0">
                <a:solidFill>
                  <a:schemeClr val="tx1"/>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Would you want this fellow teaching your children about the Bible?</a:t>
            </a:r>
          </a:p>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6</a:t>
            </a:fld>
            <a:endParaRPr lang="en-US"/>
          </a:p>
        </p:txBody>
      </p:sp>
    </p:spTree>
    <p:extLst>
      <p:ext uri="{BB962C8B-B14F-4D97-AF65-F5344CB8AC3E}">
        <p14:creationId xmlns:p14="http://schemas.microsoft.com/office/powerpoint/2010/main" val="232479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issue is so much deeper than “days” or “ages.” It is actually leveled at the way we approach scripture.</a:t>
            </a:r>
            <a:endParaRPr lang="en-US" dirty="0" smtClean="0"/>
          </a:p>
          <a:p>
            <a:r>
              <a:rPr lang="en-US" dirty="0" smtClean="0"/>
              <a:t>If</a:t>
            </a:r>
            <a:r>
              <a:rPr lang="en-US" baseline="0" dirty="0" smtClean="0"/>
              <a:t> we make their writings mean something other than what it says, they become livid. But they are well pleased to make God’s writings mean something completely different than what it says? It is a form of amazing arrogance!</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7</a:t>
            </a:fld>
            <a:endParaRPr lang="en-US"/>
          </a:p>
        </p:txBody>
      </p:sp>
    </p:spTree>
    <p:extLst>
      <p:ext uri="{BB962C8B-B14F-4D97-AF65-F5344CB8AC3E}">
        <p14:creationId xmlns:p14="http://schemas.microsoft.com/office/powerpoint/2010/main" val="155664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17</a:t>
            </a:fld>
            <a:endParaRPr lang="en-US"/>
          </a:p>
        </p:txBody>
      </p:sp>
    </p:spTree>
    <p:extLst>
      <p:ext uri="{BB962C8B-B14F-4D97-AF65-F5344CB8AC3E}">
        <p14:creationId xmlns:p14="http://schemas.microsoft.com/office/powerpoint/2010/main" val="274207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Embracing long ages rejects Jesus. Embracing long ages makes Jesus an abject liar. Either God is true and man is a liar or man is true and God is a liar (Rom. 3:4)!</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29</a:t>
            </a:fld>
            <a:endParaRPr lang="en-US"/>
          </a:p>
        </p:txBody>
      </p:sp>
    </p:spTree>
    <p:extLst>
      <p:ext uri="{BB962C8B-B14F-4D97-AF65-F5344CB8AC3E}">
        <p14:creationId xmlns:p14="http://schemas.microsoft.com/office/powerpoint/2010/main" val="245897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know what the first of the seven is</a:t>
            </a:r>
            <a:r>
              <a:rPr lang="en-US" baseline="0" dirty="0" smtClean="0"/>
              <a:t> in order to obey and imitate this example.</a:t>
            </a:r>
            <a:endParaRPr lang="en-US" dirty="0"/>
          </a:p>
        </p:txBody>
      </p:sp>
      <p:sp>
        <p:nvSpPr>
          <p:cNvPr id="4" name="Slide Number Placeholder 3"/>
          <p:cNvSpPr>
            <a:spLocks noGrp="1"/>
          </p:cNvSpPr>
          <p:nvPr>
            <p:ph type="sldNum" sz="quarter" idx="10"/>
          </p:nvPr>
        </p:nvSpPr>
        <p:spPr/>
        <p:txBody>
          <a:bodyPr/>
          <a:lstStyle/>
          <a:p>
            <a:fld id="{0579B1F2-63B2-4787-B4E3-7B0503EA3D84}" type="slidenum">
              <a:rPr lang="en-US" smtClean="0"/>
              <a:t>32</a:t>
            </a:fld>
            <a:endParaRPr lang="en-US"/>
          </a:p>
        </p:txBody>
      </p:sp>
    </p:spTree>
    <p:extLst>
      <p:ext uri="{BB962C8B-B14F-4D97-AF65-F5344CB8AC3E}">
        <p14:creationId xmlns:p14="http://schemas.microsoft.com/office/powerpoint/2010/main" val="350950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26405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02507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6286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70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15562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69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024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0347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817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24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568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52303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4898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192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0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5"/>
            <a:ext cx="6934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886200"/>
            <a:ext cx="6248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990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37496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69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1656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378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9945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0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382605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56411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4478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01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3528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45741-D5B1-47D2-A212-1B3676229548}" type="datetimeFigureOut">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9" name="Straight Connector 8"/>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80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101379"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extLst>
      <p:ext uri="{BB962C8B-B14F-4D97-AF65-F5344CB8AC3E}">
        <p14:creationId xmlns:p14="http://schemas.microsoft.com/office/powerpoint/2010/main" val="3241773718"/>
      </p:ext>
    </p:extLst>
  </p:cSld>
  <p:clrMapOvr>
    <a:masterClrMapping/>
  </p:clrMapOvr>
  <p:transition>
    <p:randomBar dir="vert"/>
    <p:sndAc>
      <p:stSnd>
        <p:snd r:embed="rId1" name="SPKGLIS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E4D1619-C50D-4AC5-9855-701BAAE6538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344166509"/>
      </p:ext>
    </p:extLst>
  </p:cSld>
  <p:clrMapOvr>
    <a:masterClrMapping/>
  </p:clrMapOvr>
  <p:transition>
    <p:randomBar dir="vert"/>
    <p:sndAc>
      <p:stSnd>
        <p:snd r:embed="rId1" name="SPKGLIS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F2376193-283F-48E2-BF1C-2FF7668F121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83837182"/>
      </p:ext>
    </p:extLst>
  </p:cSld>
  <p:clrMapOvr>
    <a:masterClrMapping/>
  </p:clrMapOvr>
  <p:transition>
    <p:randomBar dir="vert"/>
    <p:sndAc>
      <p:stSnd>
        <p:snd r:embed="rId1" name="SPKGLIS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94AF5C58-AACE-4E37-A82D-D849376804CD}"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3710509058"/>
      </p:ext>
    </p:extLst>
  </p:cSld>
  <p:clrMapOvr>
    <a:masterClrMapping/>
  </p:clrMapOvr>
  <p:transition>
    <p:randomBar dir="vert"/>
    <p:sndAc>
      <p:stSnd>
        <p:snd r:embed="rId1" name="SPKGLIS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7CAC27A3-D66F-46A0-A813-E38A9EACE047}"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593513189"/>
      </p:ext>
    </p:extLst>
  </p:cSld>
  <p:clrMapOvr>
    <a:masterClrMapping/>
  </p:clrMapOvr>
  <p:transition>
    <p:randomBar dir="vert"/>
    <p:sndAc>
      <p:stSnd>
        <p:snd r:embed="rId1" name="SPKGLIS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312738"/>
            <a:ext cx="5867400" cy="14017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19200" y="2601912"/>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951038"/>
            <a:ext cx="36576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29200" y="2601912"/>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5F45741-D5B1-47D2-A212-1B3676229548}" type="datetimeFigureOut">
              <a:rPr lang="en-US" smtClean="0"/>
              <a:t>10/19/2013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AAEC1-8776-441A-83BA-F37E840EF8D5}" type="slidenum">
              <a:rPr lang="en-US" smtClean="0"/>
              <a:t>‹#›</a:t>
            </a:fld>
            <a:endParaRPr lang="en-US"/>
          </a:p>
        </p:txBody>
      </p:sp>
      <p:cxnSp>
        <p:nvCxnSpPr>
          <p:cNvPr id="10" name="Straight Connector 9"/>
          <p:cNvCxnSpPr/>
          <p:nvPr userDrawn="1"/>
        </p:nvCxnSpPr>
        <p:spPr>
          <a:xfrm>
            <a:off x="2819400" y="17526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2464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FEB3C8A7-136B-4DBB-8919-B95813EB2470}"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75918900"/>
      </p:ext>
    </p:extLst>
  </p:cSld>
  <p:clrMapOvr>
    <a:masterClrMapping/>
  </p:clrMapOvr>
  <p:transition>
    <p:randomBar dir="vert"/>
    <p:sndAc>
      <p:stSnd>
        <p:snd r:embed="rId1" name="SPKGLIS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A2F97606-CF1A-4702-B2BA-E82416EB403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4245057511"/>
      </p:ext>
    </p:extLst>
  </p:cSld>
  <p:clrMapOvr>
    <a:masterClrMapping/>
  </p:clrMapOvr>
  <p:transition>
    <p:randomBar dir="vert"/>
    <p:sndAc>
      <p:stSnd>
        <p:snd r:embed="rId1" name="SPKGLIS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C36650C2-7EBF-47B2-A30F-F0DA6918A5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223775429"/>
      </p:ext>
    </p:extLst>
  </p:cSld>
  <p:clrMapOvr>
    <a:masterClrMapping/>
  </p:clrMapOvr>
  <p:transition>
    <p:randomBar dir="vert"/>
    <p:sndAc>
      <p:stSnd>
        <p:snd r:embed="rId1" name="SPKGLIS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46876D8C-ED76-4997-8A85-75F4EE0D1CB6}"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2577944299"/>
      </p:ext>
    </p:extLst>
  </p:cSld>
  <p:clrMapOvr>
    <a:masterClrMapping/>
  </p:clrMapOvr>
  <p:transition>
    <p:randomBar dir="vert"/>
    <p:sndAc>
      <p:stSnd>
        <p:snd r:embed="rId1" name="SPKGLIS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D328F45D-EAB3-43FF-AA28-20A767148B91}"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886334220"/>
      </p:ext>
    </p:extLst>
  </p:cSld>
  <p:clrMapOvr>
    <a:masterClrMapping/>
  </p:clrMapOvr>
  <p:transition>
    <p:randomBar dir="vert"/>
    <p:sndAc>
      <p:stSnd>
        <p:snd r:embed="rId1" name="SPKGLIS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CCCCFF"/>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4080306-BBB2-4271-871C-141D47569965}"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78945023"/>
      </p:ext>
    </p:extLst>
  </p:cSld>
  <p:clrMapOvr>
    <a:masterClrMapping/>
  </p:clrMapOvr>
  <p:transition>
    <p:randomBar dir="vert"/>
    <p:sndAc>
      <p:stSnd>
        <p:snd r:embed="rId1" name="SPKGLIS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45741-D5B1-47D2-A212-1B3676229548}" type="datetimeFigureOut">
              <a:rPr lang="en-US" smtClean="0"/>
              <a:t>10/19/2013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AAEC1-8776-441A-83BA-F37E840EF8D5}" type="slidenum">
              <a:rPr lang="en-US" smtClean="0"/>
              <a:t>‹#›</a:t>
            </a:fld>
            <a:endParaRPr lang="en-US"/>
          </a:p>
        </p:txBody>
      </p:sp>
      <p:cxnSp>
        <p:nvCxnSpPr>
          <p:cNvPr id="6" name="Straight Connector 5"/>
          <p:cNvCxnSpPr/>
          <p:nvPr userDrawn="1"/>
        </p:nvCxnSpPr>
        <p:spPr>
          <a:xfrm>
            <a:off x="2819400" y="1828800"/>
            <a:ext cx="5867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94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45741-D5B1-47D2-A212-1B3676229548}" type="datetimeFigureOut">
              <a:rPr lang="en-US" smtClean="0"/>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AAEC1-8776-441A-83BA-F37E840EF8D5}" type="slidenum">
              <a:rPr lang="en-US" smtClean="0"/>
              <a:t>‹#›</a:t>
            </a:fld>
            <a:endParaRPr lang="en-US"/>
          </a:p>
        </p:txBody>
      </p:sp>
    </p:spTree>
    <p:extLst>
      <p:ext uri="{BB962C8B-B14F-4D97-AF65-F5344CB8AC3E}">
        <p14:creationId xmlns:p14="http://schemas.microsoft.com/office/powerpoint/2010/main" val="209640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3800"/>
            <a:ext cx="3008313" cy="2392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35052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295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971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45741-D5B1-47D2-A212-1B3676229548}" type="datetimeFigureOut">
              <a:rPr lang="en-US" smtClean="0"/>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AAEC1-8776-441A-83BA-F37E840EF8D5}" type="slidenum">
              <a:rPr lang="en-US" smtClean="0"/>
              <a:t>‹#›</a:t>
            </a:fld>
            <a:endParaRPr lang="en-US"/>
          </a:p>
        </p:txBody>
      </p:sp>
      <p:cxnSp>
        <p:nvCxnSpPr>
          <p:cNvPr id="8" name="Straight Connector 7"/>
          <p:cNvCxnSpPr/>
          <p:nvPr userDrawn="1"/>
        </p:nvCxnSpPr>
        <p:spPr>
          <a:xfrm>
            <a:off x="2819400" y="685800"/>
            <a:ext cx="0" cy="54102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296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t>10/19/2013</a:t>
            </a:fld>
            <a:endParaRPr lang="en-US"/>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t>‹#›</a:t>
            </a:fld>
            <a:endParaRPr lang="en-US"/>
          </a:p>
        </p:txBody>
      </p:sp>
    </p:spTree>
    <p:extLst>
      <p:ext uri="{BB962C8B-B14F-4D97-AF65-F5344CB8AC3E}">
        <p14:creationId xmlns:p14="http://schemas.microsoft.com/office/powerpoint/2010/main" val="146050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256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74638"/>
            <a:ext cx="5867400" cy="1477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2057400"/>
            <a:ext cx="76962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solidFill>
                  <a:prstClr val="black">
                    <a:tint val="75000"/>
                  </a:prstClr>
                </a:solidFill>
              </a:rPr>
              <a:pPr/>
              <a:t>10/19/2013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5690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64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45741-D5B1-47D2-A212-1B3676229548}" type="datetimeFigureOut">
              <a:rPr lang="en-US" smtClean="0"/>
              <a:t>10/19/2013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AAEC1-8776-441A-83BA-F37E840EF8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defRPr>
            </a:lvl1pPr>
          </a:lstStyle>
          <a:p>
            <a:pPr eaLnBrk="0" fontAlgn="base" hangingPunct="0">
              <a:spcBef>
                <a:spcPct val="0"/>
              </a:spcBef>
              <a:spcAft>
                <a:spcPct val="0"/>
              </a:spcAft>
            </a:pPr>
            <a:endParaRPr lang="en-US">
              <a:solidFill>
                <a:srgbClr val="CCCCFF"/>
              </a:solidFill>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defRPr>
            </a:lvl1pPr>
          </a:lstStyle>
          <a:p>
            <a:pPr eaLnBrk="0" fontAlgn="base" hangingPunct="0">
              <a:spcBef>
                <a:spcPct val="0"/>
              </a:spcBef>
              <a:spcAft>
                <a:spcPct val="0"/>
              </a:spcAft>
            </a:pPr>
            <a:fld id="{54DB824C-EEBA-4AB5-801A-23EE54C3F9D8}" type="slidenum">
              <a:rPr lang="en-US">
                <a:solidFill>
                  <a:srgbClr val="CCCCFF"/>
                </a:solidFill>
              </a:rPr>
              <a:pPr eaLnBrk="0" fontAlgn="base" hangingPunct="0">
                <a:spcBef>
                  <a:spcPct val="0"/>
                </a:spcBef>
                <a:spcAft>
                  <a:spcPct val="0"/>
                </a:spcAft>
              </a:pPr>
              <a:t>‹#›</a:t>
            </a:fld>
            <a:endParaRPr lang="en-US">
              <a:solidFill>
                <a:srgbClr val="CCCCFF"/>
              </a:solidFill>
            </a:endParaRPr>
          </a:p>
        </p:txBody>
      </p:sp>
    </p:spTree>
    <p:extLst>
      <p:ext uri="{BB962C8B-B14F-4D97-AF65-F5344CB8AC3E}">
        <p14:creationId xmlns:p14="http://schemas.microsoft.com/office/powerpoint/2010/main" val="1015583359"/>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Bar dir="vert"/>
    <p:sndAc>
      <p:stSnd>
        <p:snd r:embed="rId13" name="SPKGLISS.WAV"/>
      </p:stSnd>
    </p:sndAc>
  </p:transition>
  <p:txStyles>
    <p:titleStyle>
      <a:lvl1pPr algn="ctr" rtl="0" eaLnBrk="0" fontAlgn="base" hangingPunct="0">
        <a:spcBef>
          <a:spcPct val="0"/>
        </a:spcBef>
        <a:spcAft>
          <a:spcPct val="0"/>
        </a:spcAft>
        <a:defRPr sz="4400">
          <a:solidFill>
            <a:srgbClr val="003300"/>
          </a:solidFill>
          <a:latin typeface="+mj-lt"/>
          <a:ea typeface="+mj-ea"/>
          <a:cs typeface="+mj-cs"/>
        </a:defRPr>
      </a:lvl1pPr>
      <a:lvl2pPr algn="ctr" rtl="0" eaLnBrk="0" fontAlgn="base" hangingPunct="0">
        <a:spcBef>
          <a:spcPct val="0"/>
        </a:spcBef>
        <a:spcAft>
          <a:spcPct val="0"/>
        </a:spcAft>
        <a:defRPr sz="4400">
          <a:solidFill>
            <a:srgbClr val="003300"/>
          </a:solidFill>
          <a:latin typeface="Times New Roman" pitchFamily="18" charset="0"/>
        </a:defRPr>
      </a:lvl2pPr>
      <a:lvl3pPr algn="ctr" rtl="0" eaLnBrk="0" fontAlgn="base" hangingPunct="0">
        <a:spcBef>
          <a:spcPct val="0"/>
        </a:spcBef>
        <a:spcAft>
          <a:spcPct val="0"/>
        </a:spcAft>
        <a:defRPr sz="4400">
          <a:solidFill>
            <a:srgbClr val="003300"/>
          </a:solidFill>
          <a:latin typeface="Times New Roman" pitchFamily="18" charset="0"/>
        </a:defRPr>
      </a:lvl3pPr>
      <a:lvl4pPr algn="ctr" rtl="0" eaLnBrk="0" fontAlgn="base" hangingPunct="0">
        <a:spcBef>
          <a:spcPct val="0"/>
        </a:spcBef>
        <a:spcAft>
          <a:spcPct val="0"/>
        </a:spcAft>
        <a:defRPr sz="4400">
          <a:solidFill>
            <a:srgbClr val="003300"/>
          </a:solidFill>
          <a:latin typeface="Times New Roman" pitchFamily="18" charset="0"/>
        </a:defRPr>
      </a:lvl4pPr>
      <a:lvl5pPr algn="ctr" rtl="0" eaLnBrk="0" fontAlgn="base" hangingPunct="0">
        <a:spcBef>
          <a:spcPct val="0"/>
        </a:spcBef>
        <a:spcAft>
          <a:spcPct val="0"/>
        </a:spcAft>
        <a:defRPr sz="4400">
          <a:solidFill>
            <a:srgbClr val="003300"/>
          </a:solidFill>
          <a:latin typeface="Times New Roman" pitchFamily="18" charset="0"/>
        </a:defRPr>
      </a:lvl5pPr>
      <a:lvl6pPr marL="457200" algn="ctr" rtl="0" eaLnBrk="0" fontAlgn="base" hangingPunct="0">
        <a:spcBef>
          <a:spcPct val="0"/>
        </a:spcBef>
        <a:spcAft>
          <a:spcPct val="0"/>
        </a:spcAft>
        <a:defRPr sz="4400">
          <a:solidFill>
            <a:srgbClr val="003300"/>
          </a:solidFill>
          <a:latin typeface="Times New Roman" pitchFamily="18" charset="0"/>
        </a:defRPr>
      </a:lvl6pPr>
      <a:lvl7pPr marL="914400" algn="ctr" rtl="0" eaLnBrk="0" fontAlgn="base" hangingPunct="0">
        <a:spcBef>
          <a:spcPct val="0"/>
        </a:spcBef>
        <a:spcAft>
          <a:spcPct val="0"/>
        </a:spcAft>
        <a:defRPr sz="4400">
          <a:solidFill>
            <a:srgbClr val="003300"/>
          </a:solidFill>
          <a:latin typeface="Times New Roman" pitchFamily="18" charset="0"/>
        </a:defRPr>
      </a:lvl7pPr>
      <a:lvl8pPr marL="1371600" algn="ctr" rtl="0" eaLnBrk="0" fontAlgn="base" hangingPunct="0">
        <a:spcBef>
          <a:spcPct val="0"/>
        </a:spcBef>
        <a:spcAft>
          <a:spcPct val="0"/>
        </a:spcAft>
        <a:defRPr sz="4400">
          <a:solidFill>
            <a:srgbClr val="003300"/>
          </a:solidFill>
          <a:latin typeface="Times New Roman" pitchFamily="18" charset="0"/>
        </a:defRPr>
      </a:lvl8pPr>
      <a:lvl9pPr marL="1828800" algn="ctr" rtl="0" eaLnBrk="0" fontAlgn="base" hangingPunct="0">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0"/>
        </a:spcBef>
        <a:spcAft>
          <a:spcPct val="0"/>
        </a:spcAft>
        <a:defRPr sz="4800">
          <a:solidFill>
            <a:schemeClr val="hlink"/>
          </a:solidFill>
          <a:latin typeface="+mn-lt"/>
          <a:ea typeface="+mn-ea"/>
          <a:cs typeface="+mn-cs"/>
        </a:defRPr>
      </a:lvl1pPr>
      <a:lvl2pPr marL="742950" indent="-285750" algn="l" rtl="0" eaLnBrk="0" fontAlgn="base" hangingPunct="0">
        <a:spcBef>
          <a:spcPct val="0"/>
        </a:spcBef>
        <a:spcAft>
          <a:spcPct val="0"/>
        </a:spcAft>
        <a:defRPr sz="4400">
          <a:solidFill>
            <a:schemeClr val="hlink"/>
          </a:solidFill>
          <a:latin typeface="+mn-lt"/>
        </a:defRPr>
      </a:lvl2pPr>
      <a:lvl3pPr marL="1143000" indent="-228600" algn="l" rtl="0" eaLnBrk="0" fontAlgn="base" hangingPunct="0">
        <a:spcBef>
          <a:spcPct val="0"/>
        </a:spcBef>
        <a:spcAft>
          <a:spcPct val="0"/>
        </a:spcAft>
        <a:defRPr sz="4000">
          <a:solidFill>
            <a:schemeClr val="hlink"/>
          </a:solidFill>
          <a:latin typeface="+mn-lt"/>
        </a:defRPr>
      </a:lvl3pPr>
      <a:lvl4pPr marL="1600200" indent="-228600" algn="l" rtl="0" eaLnBrk="0" fontAlgn="base" hangingPunct="0">
        <a:spcBef>
          <a:spcPct val="0"/>
        </a:spcBef>
        <a:spcAft>
          <a:spcPct val="0"/>
        </a:spcAft>
        <a:defRPr sz="3600">
          <a:solidFill>
            <a:schemeClr val="hlink"/>
          </a:solidFill>
          <a:latin typeface="+mn-lt"/>
        </a:defRPr>
      </a:lvl4pPr>
      <a:lvl5pPr marL="2057400" indent="-228600" algn="l" rtl="0" eaLnBrk="0" fontAlgn="base" hangingPunct="0">
        <a:spcBef>
          <a:spcPct val="0"/>
        </a:spcBef>
        <a:spcAft>
          <a:spcPct val="0"/>
        </a:spcAft>
        <a:defRPr sz="3600">
          <a:solidFill>
            <a:schemeClr val="hlink"/>
          </a:solidFill>
          <a:latin typeface="+mn-lt"/>
        </a:defRPr>
      </a:lvl5pPr>
      <a:lvl6pPr marL="2514600" indent="-228600" algn="l" rtl="0" eaLnBrk="0" fontAlgn="base" hangingPunct="0">
        <a:spcBef>
          <a:spcPct val="0"/>
        </a:spcBef>
        <a:spcAft>
          <a:spcPct val="0"/>
        </a:spcAft>
        <a:defRPr sz="3600">
          <a:solidFill>
            <a:schemeClr val="hlink"/>
          </a:solidFill>
          <a:latin typeface="+mn-lt"/>
        </a:defRPr>
      </a:lvl6pPr>
      <a:lvl7pPr marL="2971800" indent="-228600" algn="l" rtl="0" eaLnBrk="0" fontAlgn="base" hangingPunct="0">
        <a:spcBef>
          <a:spcPct val="0"/>
        </a:spcBef>
        <a:spcAft>
          <a:spcPct val="0"/>
        </a:spcAft>
        <a:defRPr sz="3600">
          <a:solidFill>
            <a:schemeClr val="hlink"/>
          </a:solidFill>
          <a:latin typeface="+mn-lt"/>
        </a:defRPr>
      </a:lvl7pPr>
      <a:lvl8pPr marL="3429000" indent="-228600" algn="l" rtl="0" eaLnBrk="0" fontAlgn="base" hangingPunct="0">
        <a:spcBef>
          <a:spcPct val="0"/>
        </a:spcBef>
        <a:spcAft>
          <a:spcPct val="0"/>
        </a:spcAft>
        <a:defRPr sz="3600">
          <a:solidFill>
            <a:schemeClr val="hlink"/>
          </a:solidFill>
          <a:latin typeface="+mn-lt"/>
        </a:defRPr>
      </a:lvl8pPr>
      <a:lvl9pPr marL="3886200" indent="-228600" algn="l" rtl="0" eaLnBrk="0" fontAlgn="base" hangingPunct="0">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n\AppData\Local\Microsoft\Windows\Temporary Internet Files\Content.IE5\2RFIXWQQ\MP900178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1240"/>
            <a:ext cx="2819400" cy="3859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86212"/>
            <a:ext cx="7772399" cy="24907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24000" y="1981201"/>
            <a:ext cx="6934200" cy="1619250"/>
          </a:xfrm>
        </p:spPr>
        <p:txBody>
          <a:bodyPr>
            <a:prstTxWarp prst="textPlain">
              <a:avLst/>
            </a:prstTxWarp>
            <a:normAutofit fontScale="90000"/>
          </a:bodyPr>
          <a:lstStyle/>
          <a:p>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rPr>
              <a:t>THE </a:t>
            </a:r>
            <a:r>
              <a:rPr lang="en-US" sz="7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haroni" pitchFamily="2" charset="-79"/>
                <a:cs typeface="Aharoni" pitchFamily="2" charset="-79"/>
              </a:rPr>
              <a:t>DAYS </a:t>
            </a:r>
            <a:r>
              <a:rPr lang="en-US" sz="60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haroni" pitchFamily="2" charset="-79"/>
                <a:cs typeface="Aharoni" pitchFamily="2" charset="-79"/>
              </a:rPr>
              <a:t>OF </a:t>
            </a:r>
            <a:r>
              <a:rPr lang="en-US" sz="7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haroni" pitchFamily="2" charset="-79"/>
                <a:cs typeface="Aharoni" pitchFamily="2" charset="-79"/>
              </a:rPr>
              <a:t>GENESIS</a:t>
            </a:r>
            <a:endParaRPr lang="en-US" sz="6000" dirty="0">
              <a:latin typeface="Aharoni" pitchFamily="2" charset="-79"/>
              <a:cs typeface="Aharoni" pitchFamily="2" charset="-79"/>
            </a:endParaRPr>
          </a:p>
        </p:txBody>
      </p:sp>
      <p:sp>
        <p:nvSpPr>
          <p:cNvPr id="3" name="Subtitle 2"/>
          <p:cNvSpPr>
            <a:spLocks noGrp="1"/>
          </p:cNvSpPr>
          <p:nvPr>
            <p:ph type="subTitle" idx="1"/>
          </p:nvPr>
        </p:nvSpPr>
        <p:spPr>
          <a:xfrm>
            <a:off x="1752600" y="3733800"/>
            <a:ext cx="6248400" cy="457200"/>
          </a:xfrm>
        </p:spPr>
        <p:txBody>
          <a:bodyPr>
            <a:normAutofit fontScale="85000" lnSpcReduction="20000"/>
          </a:bodyPr>
          <a:lstStyle/>
          <a:p>
            <a:r>
              <a:rPr lang="en-US" dirty="0" smtClean="0">
                <a:solidFill>
                  <a:schemeClr val="bg1"/>
                </a:solidFill>
                <a:effectLst>
                  <a:outerShdw blurRad="38100" dist="38100" dir="2700000" algn="tl">
                    <a:srgbClr val="000000">
                      <a:alpha val="43137"/>
                    </a:srgbClr>
                  </a:outerShdw>
                </a:effectLst>
                <a:latin typeface="Gill Sans Ultra Bold Condensed" panose="020B0A06020104020203" pitchFamily="34" charset="0"/>
              </a:rPr>
              <a:t>Part 3</a:t>
            </a:r>
            <a:endParaRPr lang="en-US" dirty="0">
              <a:solidFill>
                <a:schemeClr val="bg1"/>
              </a:solidFill>
              <a:effectLst>
                <a:outerShdw blurRad="38100" dist="38100" dir="2700000" algn="tl">
                  <a:srgbClr val="000000">
                    <a:alpha val="43137"/>
                  </a:srgbClr>
                </a:outerShdw>
              </a:effectLst>
              <a:latin typeface="Gill Sans Ultra Bold Condensed" panose="020B0A06020104020203" pitchFamily="34" charset="0"/>
            </a:endParaRPr>
          </a:p>
        </p:txBody>
      </p:sp>
      <p:sp>
        <p:nvSpPr>
          <p:cNvPr id="4" name="TextBox 3"/>
          <p:cNvSpPr txBox="1"/>
          <p:nvPr/>
        </p:nvSpPr>
        <p:spPr>
          <a:xfrm>
            <a:off x="4765071" y="6564868"/>
            <a:ext cx="4074129"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
        <p:nvSpPr>
          <p:cNvPr id="5" name="TextBox 4"/>
          <p:cNvSpPr txBox="1"/>
          <p:nvPr/>
        </p:nvSpPr>
        <p:spPr>
          <a:xfrm>
            <a:off x="0" y="5181600"/>
            <a:ext cx="91440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000" dirty="0" smtClean="0"/>
              <a:t>In Defense Of Genesis</a:t>
            </a:r>
            <a:endParaRPr lang="en-US" sz="2000" dirty="0"/>
          </a:p>
        </p:txBody>
      </p:sp>
    </p:spTree>
    <p:extLst>
      <p:ext uri="{BB962C8B-B14F-4D97-AF65-F5344CB8AC3E}">
        <p14:creationId xmlns:p14="http://schemas.microsoft.com/office/powerpoint/2010/main" val="3896997012"/>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14:presetBounceEnd="67000">
                                      <p:stCondLst>
                                        <p:cond delay="0"/>
                                      </p:stCondLst>
                                      <p:childTnLst>
                                        <p:animScale p14:bounceEnd="67000">
                                          <p:cBhvr>
                                            <p:cTn id="6" dur="2000" fill="hold"/>
                                            <p:tgtEl>
                                              <p:spTgt spid="5">
                                                <p:txEl>
                                                  <p:pRg st="0" end="0"/>
                                                </p:txEl>
                                              </p:spTgt>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xEl>
                                                  <p:pRg st="0" end="0"/>
                                                </p:txEl>
                                              </p:spTgt>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Museum </a:t>
            </a:r>
            <a:br>
              <a:rPr lang="en-US" dirty="0" smtClean="0"/>
            </a:br>
            <a:r>
              <a:rPr lang="en-US" sz="3100" dirty="0" smtClean="0"/>
              <a:t>(</a:t>
            </a:r>
            <a:r>
              <a:rPr lang="en-US" sz="3100" dirty="0"/>
              <a:t>2800 </a:t>
            </a:r>
            <a:r>
              <a:rPr lang="en-US" sz="3100" dirty="0" err="1"/>
              <a:t>Bullittsburg</a:t>
            </a:r>
            <a:r>
              <a:rPr lang="en-US" sz="3100" dirty="0"/>
              <a:t> Church </a:t>
            </a:r>
            <a:r>
              <a:rPr lang="en-US" sz="3100" dirty="0" smtClean="0"/>
              <a:t>Rd., Petersburg</a:t>
            </a:r>
            <a:r>
              <a:rPr lang="en-US" sz="3100" dirty="0"/>
              <a:t>, KY </a:t>
            </a:r>
            <a:r>
              <a:rPr lang="en-US" sz="3100" dirty="0" smtClean="0"/>
              <a:t>41080)</a:t>
            </a:r>
            <a:endParaRPr lang="en-US" sz="3100" dirty="0"/>
          </a:p>
        </p:txBody>
      </p:sp>
      <p:pic>
        <p:nvPicPr>
          <p:cNvPr id="1026" name="Picture 2" descr="C:\Users\Steven\Pictures\Pictures\2007 Family\July-Dec\Indiana Trip\creation.museum (29).jpg"/>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8215" t="9030" r="10564" b="13437"/>
          <a:stretch/>
        </p:blipFill>
        <p:spPr bwMode="auto">
          <a:xfrm>
            <a:off x="1108129" y="2057400"/>
            <a:ext cx="7578671" cy="4495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6492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274638"/>
            <a:ext cx="3886200" cy="1477962"/>
          </a:xfrm>
        </p:spPr>
        <p:txBody>
          <a:bodyPr>
            <a:noAutofit/>
          </a:bodyPr>
          <a:lstStyle/>
          <a:p>
            <a:r>
              <a:rPr lang="en-US" sz="3200" dirty="0" smtClean="0"/>
              <a:t>DOES IT MATTER HOW WE APPROACH GENESIS?</a:t>
            </a:r>
            <a:endParaRPr lang="en-US" sz="3200" dirty="0"/>
          </a:p>
        </p:txBody>
      </p:sp>
      <p:sp>
        <p:nvSpPr>
          <p:cNvPr id="5" name="Content Placeholder 4"/>
          <p:cNvSpPr>
            <a:spLocks noGrp="1"/>
          </p:cNvSpPr>
          <p:nvPr>
            <p:ph sz="half" idx="1"/>
          </p:nvPr>
        </p:nvSpPr>
        <p:spPr>
          <a:xfrm>
            <a:off x="838200" y="1905000"/>
            <a:ext cx="7848600" cy="4800600"/>
          </a:xfrm>
        </p:spPr>
        <p:txBody>
          <a:bodyPr>
            <a:normAutofit lnSpcReduction="10000"/>
          </a:bodyPr>
          <a:lstStyle/>
          <a:p>
            <a:r>
              <a:rPr lang="en-US" sz="3200" dirty="0" smtClean="0"/>
              <a:t>Tom </a:t>
            </a:r>
            <a:r>
              <a:rPr lang="en-US" sz="3200" dirty="0" err="1" smtClean="0"/>
              <a:t>Couchman</a:t>
            </a:r>
            <a:r>
              <a:rPr lang="en-US" sz="3200" dirty="0" smtClean="0"/>
              <a:t> says “NO!”</a:t>
            </a:r>
          </a:p>
          <a:p>
            <a:pPr lvl="1"/>
            <a:r>
              <a:rPr lang="en-US" sz="2800" dirty="0" smtClean="0"/>
              <a:t>“Unless I misunderstand, </a:t>
            </a:r>
            <a:r>
              <a:rPr lang="en-US" sz="2800" cap="small" dirty="0" smtClean="0"/>
              <a:t>the sixty-seven</a:t>
            </a:r>
            <a:r>
              <a:rPr lang="en-US" sz="2800" dirty="0" smtClean="0"/>
              <a:t> ‘most assuredly’ view disagreement on the interpretation of Genesis as ‘a reason for breaking fellowship between brethren.’ …I cannot see why anyone who values unity would participate in a discussion initiated for the express purpose of dividing brethren over an issue </a:t>
            </a:r>
            <a:r>
              <a:rPr lang="en-US" sz="2800" dirty="0" smtClean="0">
                <a:effectLst>
                  <a:glow rad="101600">
                    <a:srgbClr val="FFFF00">
                      <a:alpha val="60000"/>
                    </a:srgbClr>
                  </a:glow>
                </a:effectLst>
              </a:rPr>
              <a:t>which has nothing to do with obedience to the gospel message, imitation of Christ or the ministry of the New Testament church.</a:t>
            </a:r>
            <a:r>
              <a:rPr lang="en-US" sz="2800" dirty="0" smtClean="0"/>
              <a:t>”</a:t>
            </a:r>
          </a:p>
        </p:txBody>
      </p:sp>
      <p:pic>
        <p:nvPicPr>
          <p:cNvPr id="4101" name="Picture 5" descr="C:\Users\Steven\AppData\Local\Microsoft\Windows\Temporary Internet Files\Content.IE5\PZ8YBQ03\MP900443136[1].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18452" r="14775" b="35397"/>
          <a:stretch/>
        </p:blipFill>
        <p:spPr bwMode="auto">
          <a:xfrm>
            <a:off x="6324600" y="260889"/>
            <a:ext cx="2286000" cy="1445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8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not believe…</a:t>
            </a:r>
            <a:endParaRPr lang="en-US" dirty="0"/>
          </a:p>
        </p:txBody>
      </p:sp>
      <p:sp>
        <p:nvSpPr>
          <p:cNvPr id="3" name="Content Placeholder 2"/>
          <p:cNvSpPr>
            <a:spLocks noGrp="1"/>
          </p:cNvSpPr>
          <p:nvPr>
            <p:ph sz="half" idx="1"/>
          </p:nvPr>
        </p:nvSpPr>
        <p:spPr>
          <a:xfrm>
            <a:off x="1219200" y="1828800"/>
            <a:ext cx="4038600" cy="4724400"/>
          </a:xfrm>
        </p:spPr>
        <p:txBody>
          <a:bodyPr>
            <a:normAutofit fontScale="92500" lnSpcReduction="10000"/>
          </a:bodyPr>
          <a:lstStyle/>
          <a:p>
            <a:pPr marL="0" indent="0">
              <a:buNone/>
            </a:pPr>
            <a:r>
              <a:rPr lang="en-US" dirty="0" smtClean="0"/>
              <a:t>“I cannot see why anyone who values unity would participate in a discussion initiated for the express purpose of dividing brethren over an issue which has </a:t>
            </a:r>
            <a:r>
              <a:rPr lang="en-US" b="1" dirty="0" smtClean="0"/>
              <a:t>nothing to do with obedience to the gospel message, </a:t>
            </a:r>
            <a:r>
              <a:rPr lang="en-US" dirty="0" smtClean="0"/>
              <a:t>imitation of Christ or the ministry of the New Testament church” (Tom </a:t>
            </a:r>
            <a:r>
              <a:rPr lang="en-US" dirty="0" err="1" smtClean="0"/>
              <a:t>Couchman</a:t>
            </a:r>
            <a:r>
              <a:rPr lang="en-US" dirty="0" smtClean="0"/>
              <a:t>)</a:t>
            </a:r>
            <a:endParaRPr lang="en-US" dirty="0"/>
          </a:p>
        </p:txBody>
      </p:sp>
      <p:sp>
        <p:nvSpPr>
          <p:cNvPr id="4" name="Content Placeholder 3"/>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buNone/>
            </a:pPr>
            <a:r>
              <a:rPr lang="en-US" sz="3200" dirty="0" smtClean="0"/>
              <a:t>“For if you believed Moses, you would believe Me; for he wrote about Me. </a:t>
            </a:r>
            <a:r>
              <a:rPr lang="en-US" sz="3200" dirty="0" smtClean="0">
                <a:effectLst>
                  <a:glow rad="101600">
                    <a:srgbClr val="FFFF00">
                      <a:alpha val="60000"/>
                    </a:srgbClr>
                  </a:glow>
                </a:effectLst>
              </a:rPr>
              <a:t>But if you do not believe his writings, how will you believe My words?</a:t>
            </a:r>
            <a:r>
              <a:rPr lang="en-US" sz="3200" dirty="0" smtClean="0"/>
              <a:t>” (Jesus Christ, Jn. 5:46, 47)</a:t>
            </a:r>
          </a:p>
        </p:txBody>
      </p:sp>
      <p:sp>
        <p:nvSpPr>
          <p:cNvPr id="5" name="Rectangle 4"/>
          <p:cNvSpPr/>
          <p:nvPr/>
        </p:nvSpPr>
        <p:spPr>
          <a:xfrm>
            <a:off x="7010400" y="4000500"/>
            <a:ext cx="1447800" cy="419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4831596"/>
            <a:ext cx="1752600" cy="419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5141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not believe…</a:t>
            </a:r>
            <a:endParaRPr lang="en-US" dirty="0"/>
          </a:p>
        </p:txBody>
      </p:sp>
      <p:sp>
        <p:nvSpPr>
          <p:cNvPr id="4" name="Content Placeholder 3"/>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buClr>
                <a:srgbClr val="C00000"/>
              </a:buClr>
              <a:buSzPct val="110000"/>
              <a:buFont typeface="Calibri" panose="020F0502020204030204" pitchFamily="34" charset="0"/>
              <a:buChar char="Ӿ"/>
            </a:pPr>
            <a:r>
              <a:rPr lang="en-US" sz="3000" dirty="0" smtClean="0"/>
              <a:t>Why do we obey the gospel?</a:t>
            </a:r>
          </a:p>
          <a:p>
            <a:pPr lvl="1"/>
            <a:r>
              <a:rPr lang="en-US" sz="2600" dirty="0" smtClean="0"/>
              <a:t>To be saved from sin (Acts 2:38)</a:t>
            </a:r>
          </a:p>
          <a:p>
            <a:pPr>
              <a:buClr>
                <a:srgbClr val="C00000"/>
              </a:buClr>
              <a:buSzPct val="110000"/>
              <a:buFont typeface="Calibri" panose="020F0502020204030204" pitchFamily="34" charset="0"/>
              <a:buChar char="Ӿ"/>
            </a:pPr>
            <a:r>
              <a:rPr lang="en-US" sz="3000" dirty="0" smtClean="0"/>
              <a:t>Why must we be saved from sin?</a:t>
            </a:r>
          </a:p>
          <a:p>
            <a:pPr lvl="1"/>
            <a:r>
              <a:rPr lang="en-US" sz="2600" dirty="0" smtClean="0"/>
              <a:t>Because the wages of sin is death (Rom. 6:23)</a:t>
            </a:r>
          </a:p>
          <a:p>
            <a:pPr>
              <a:buClr>
                <a:srgbClr val="C00000"/>
              </a:buClr>
              <a:buSzPct val="110000"/>
              <a:buFont typeface="Calibri" panose="020F0502020204030204" pitchFamily="34" charset="0"/>
              <a:buChar char="Ӿ"/>
            </a:pPr>
            <a:r>
              <a:rPr lang="en-US" sz="3000" dirty="0" smtClean="0"/>
              <a:t>How do we know?</a:t>
            </a:r>
          </a:p>
          <a:p>
            <a:pPr lvl="1"/>
            <a:r>
              <a:rPr lang="en-US" sz="2600" dirty="0" smtClean="0"/>
              <a:t>Genesis 2:16-17</a:t>
            </a:r>
          </a:p>
        </p:txBody>
      </p:sp>
      <p:sp>
        <p:nvSpPr>
          <p:cNvPr id="6" name="Content Placeholder 2"/>
          <p:cNvSpPr txBox="1">
            <a:spLocks/>
          </p:cNvSpPr>
          <p:nvPr/>
        </p:nvSpPr>
        <p:spPr>
          <a:xfrm>
            <a:off x="1219200" y="1828800"/>
            <a:ext cx="4038600" cy="4724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t>“I cannot see why anyone who values unity would participate in a discussion initiated for the express purpose of dividing brethren over an issue which has </a:t>
            </a:r>
            <a:r>
              <a:rPr lang="en-US" b="1" dirty="0" smtClean="0"/>
              <a:t>nothing to do with obedience to the gospel message, </a:t>
            </a:r>
            <a:r>
              <a:rPr lang="en-US" dirty="0" smtClean="0"/>
              <a:t>imitation of Christ or the ministry of the New Testament church” (Tom </a:t>
            </a:r>
            <a:r>
              <a:rPr lang="en-US" dirty="0" err="1" smtClean="0"/>
              <a:t>Couchman</a:t>
            </a:r>
            <a:r>
              <a:rPr lang="en-US" dirty="0" smtClean="0"/>
              <a:t>)</a:t>
            </a:r>
            <a:endParaRPr lang="en-US" dirty="0"/>
          </a:p>
        </p:txBody>
      </p:sp>
    </p:spTree>
    <p:extLst>
      <p:ext uri="{BB962C8B-B14F-4D97-AF65-F5344CB8AC3E}">
        <p14:creationId xmlns:p14="http://schemas.microsoft.com/office/powerpoint/2010/main" val="112070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not believe…</a:t>
            </a:r>
            <a:endParaRPr lang="en-US" dirty="0"/>
          </a:p>
        </p:txBody>
      </p:sp>
      <p:sp>
        <p:nvSpPr>
          <p:cNvPr id="4" name="Content Placeholder 3"/>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buNone/>
            </a:pPr>
            <a:r>
              <a:rPr lang="en-US" sz="3000" dirty="0" smtClean="0"/>
              <a:t>“For since by man came death, by Man also came the resurrection of the dead. For as </a:t>
            </a:r>
            <a:r>
              <a:rPr lang="en-US" sz="3000" dirty="0" smtClean="0">
                <a:solidFill>
                  <a:srgbClr val="C00000"/>
                </a:solidFill>
              </a:rPr>
              <a:t>in Adam </a:t>
            </a:r>
            <a:r>
              <a:rPr lang="en-US" sz="3000" dirty="0" smtClean="0"/>
              <a:t>all die, even so </a:t>
            </a:r>
            <a:r>
              <a:rPr lang="en-US" sz="3000" dirty="0" smtClean="0">
                <a:solidFill>
                  <a:srgbClr val="002060"/>
                </a:solidFill>
              </a:rPr>
              <a:t>in Christ </a:t>
            </a:r>
            <a:r>
              <a:rPr lang="en-US" sz="3000" dirty="0" smtClean="0"/>
              <a:t>all shall be made alive” </a:t>
            </a:r>
            <a:br>
              <a:rPr lang="en-US" sz="3000" dirty="0" smtClean="0"/>
            </a:br>
            <a:r>
              <a:rPr lang="en-US" sz="3000" dirty="0" smtClean="0"/>
              <a:t>(1 Cor. 15:21, 22)</a:t>
            </a:r>
          </a:p>
          <a:p>
            <a:pPr lvl="1"/>
            <a:r>
              <a:rPr lang="en-US" sz="2600" dirty="0" smtClean="0"/>
              <a:t>The gospel is tied to Adam and the Genesis record</a:t>
            </a:r>
          </a:p>
        </p:txBody>
      </p:sp>
      <p:sp>
        <p:nvSpPr>
          <p:cNvPr id="6" name="Content Placeholder 2"/>
          <p:cNvSpPr>
            <a:spLocks noGrp="1"/>
          </p:cNvSpPr>
          <p:nvPr>
            <p:ph sz="half" idx="1"/>
          </p:nvPr>
        </p:nvSpPr>
        <p:spPr>
          <a:xfrm>
            <a:off x="1219200" y="1828800"/>
            <a:ext cx="4038600" cy="4724400"/>
          </a:xfrm>
        </p:spPr>
        <p:txBody>
          <a:bodyPr>
            <a:normAutofit fontScale="92500" lnSpcReduction="10000"/>
          </a:bodyPr>
          <a:lstStyle/>
          <a:p>
            <a:pPr marL="0" indent="0">
              <a:buNone/>
            </a:pPr>
            <a:r>
              <a:rPr lang="en-US" dirty="0" smtClean="0"/>
              <a:t>“I cannot see why anyone who values unity would participate in a discussion initiated for the express purpose of dividing brethren over an issue which has </a:t>
            </a:r>
            <a:r>
              <a:rPr lang="en-US" b="1" dirty="0" smtClean="0"/>
              <a:t>nothing to do with obedience to the gospel message, </a:t>
            </a:r>
            <a:r>
              <a:rPr lang="en-US" dirty="0" smtClean="0"/>
              <a:t>imitation of Christ or the ministry of the New Testament church” (Tom </a:t>
            </a:r>
            <a:r>
              <a:rPr lang="en-US" dirty="0" err="1" smtClean="0"/>
              <a:t>Couchman</a:t>
            </a:r>
            <a:r>
              <a:rPr lang="en-US" dirty="0" smtClean="0"/>
              <a:t>)</a:t>
            </a:r>
            <a:endParaRPr lang="en-US" dirty="0"/>
          </a:p>
        </p:txBody>
      </p:sp>
    </p:spTree>
    <p:extLst>
      <p:ext uri="{BB962C8B-B14F-4D97-AF65-F5344CB8AC3E}">
        <p14:creationId xmlns:p14="http://schemas.microsoft.com/office/powerpoint/2010/main" val="205217373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726440"/>
            <a:ext cx="6045200" cy="361467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22313" y="4810125"/>
            <a:ext cx="7772400" cy="1362075"/>
          </a:xfrm>
        </p:spPr>
        <p:txBody>
          <a:bodyPr>
            <a:normAutofit fontScale="90000"/>
          </a:bodyPr>
          <a:lstStyle/>
          <a:p>
            <a:r>
              <a:rPr lang="en-US" dirty="0" smtClean="0"/>
              <a:t>Genesis 1 Serves As A Test Regarding Our Approach To God’s Word</a:t>
            </a:r>
            <a:endParaRPr lang="en-US" dirty="0"/>
          </a:p>
        </p:txBody>
      </p:sp>
      <p:sp>
        <p:nvSpPr>
          <p:cNvPr id="8" name="Text Placeholder 7"/>
          <p:cNvSpPr>
            <a:spLocks noGrp="1"/>
          </p:cNvSpPr>
          <p:nvPr>
            <p:ph type="body" idx="1"/>
          </p:nvPr>
        </p:nvSpPr>
        <p:spPr>
          <a:xfrm>
            <a:off x="2590800" y="1524000"/>
            <a:ext cx="2478087" cy="2782955"/>
          </a:xfrm>
        </p:spPr>
        <p:txBody>
          <a:bodyPr>
            <a:normAutofit/>
          </a:bodyPr>
          <a:lstStyle/>
          <a:p>
            <a:r>
              <a:rPr lang="en-US" sz="2400" dirty="0" smtClean="0">
                <a:solidFill>
                  <a:schemeClr val="bg2"/>
                </a:solidFill>
              </a:rPr>
              <a:t>Luke 10:26, </a:t>
            </a:r>
          </a:p>
          <a:p>
            <a:r>
              <a:rPr lang="en-US" sz="2400" dirty="0" smtClean="0">
                <a:solidFill>
                  <a:schemeClr val="bg2"/>
                </a:solidFill>
              </a:rPr>
              <a:t>“He </a:t>
            </a:r>
            <a:r>
              <a:rPr lang="en-US" sz="2400" dirty="0">
                <a:solidFill>
                  <a:schemeClr val="bg2"/>
                </a:solidFill>
              </a:rPr>
              <a:t>said unto him, What is written in the law? how </a:t>
            </a:r>
            <a:r>
              <a:rPr lang="en-US" sz="2400" dirty="0" err="1">
                <a:solidFill>
                  <a:schemeClr val="bg2"/>
                </a:solidFill>
              </a:rPr>
              <a:t>readest</a:t>
            </a:r>
            <a:r>
              <a:rPr lang="en-US" sz="2400" dirty="0">
                <a:solidFill>
                  <a:schemeClr val="bg2"/>
                </a:solidFill>
              </a:rPr>
              <a:t> thou</a:t>
            </a:r>
            <a:r>
              <a:rPr lang="en-US" sz="2400" dirty="0" smtClean="0">
                <a:solidFill>
                  <a:schemeClr val="bg2"/>
                </a:solidFill>
              </a:rPr>
              <a:t>?” (</a:t>
            </a:r>
            <a:r>
              <a:rPr lang="en-US" sz="2400" dirty="0" err="1" smtClean="0">
                <a:solidFill>
                  <a:schemeClr val="bg2"/>
                </a:solidFill>
              </a:rPr>
              <a:t>KJV</a:t>
            </a:r>
            <a:r>
              <a:rPr lang="en-US" sz="2400" dirty="0" smtClean="0">
                <a:solidFill>
                  <a:schemeClr val="bg2"/>
                </a:solidFill>
              </a:rPr>
              <a:t>)</a:t>
            </a:r>
            <a:endParaRPr lang="en-US" sz="2400" dirty="0">
              <a:solidFill>
                <a:schemeClr val="bg2"/>
              </a:solidFill>
            </a:endParaRPr>
          </a:p>
        </p:txBody>
      </p:sp>
    </p:spTree>
    <p:extLst>
      <p:ext uri="{BB962C8B-B14F-4D97-AF65-F5344CB8AC3E}">
        <p14:creationId xmlns:p14="http://schemas.microsoft.com/office/powerpoint/2010/main" val="50334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Documents\preaching\TRANSPARENCIES\AI designed creation charts\eiseg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50224" cy="66842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784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descr="C:\Users\Steven\Documents\preaching\TRANSPARENCIES\AI designed creation charts\eisegesi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238"/>
            <a:ext cx="8650224" cy="6684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857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C:\Users\Steven\Documents\preaching\TRANSPARENCIES\AI designed creation charts\exegesis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8600" y="173736"/>
            <a:ext cx="8650224" cy="6684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84068"/>
            <a:ext cx="3562538" cy="562213"/>
          </a:xfrm>
          <a:prstGeom prst="cloudCallout">
            <a:avLst>
              <a:gd name="adj1" fmla="val -47805"/>
              <a:gd name="adj2" fmla="val 305086"/>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spc="300" dirty="0" smtClean="0">
                <a:solidFill>
                  <a:srgbClr val="C00000"/>
                </a:solidFill>
              </a:rPr>
              <a:t>Proverbs 30:5, 6</a:t>
            </a:r>
            <a:endParaRPr lang="en-US" b="1" spc="300" dirty="0">
              <a:solidFill>
                <a:srgbClr val="C00000"/>
              </a:solidFill>
            </a:endParaRPr>
          </a:p>
        </p:txBody>
      </p:sp>
      <p:sp>
        <p:nvSpPr>
          <p:cNvPr id="4" name="Rectangle 3"/>
          <p:cNvSpPr/>
          <p:nvPr/>
        </p:nvSpPr>
        <p:spPr>
          <a:xfrm>
            <a:off x="0" y="0"/>
            <a:ext cx="9144000" cy="685800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853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3" name="Picture 3" descr="C:\Users\Steven\Documents\preaching\TRANSPARENCIES\AI designed creation charts\exegesis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360"/>
            <a:ext cx="8650224" cy="6684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84068"/>
            <a:ext cx="3562538" cy="562213"/>
          </a:xfrm>
          <a:prstGeom prst="cloudCallout">
            <a:avLst>
              <a:gd name="adj1" fmla="val -47805"/>
              <a:gd name="adj2" fmla="val 305086"/>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spc="300" dirty="0" smtClean="0">
                <a:solidFill>
                  <a:srgbClr val="C00000"/>
                </a:solidFill>
              </a:rPr>
              <a:t>Proverbs 30:5, 6</a:t>
            </a:r>
            <a:endParaRPr lang="en-US" b="1" spc="300" dirty="0">
              <a:solidFill>
                <a:srgbClr val="C00000"/>
              </a:solidFill>
            </a:endParaRPr>
          </a:p>
        </p:txBody>
      </p:sp>
      <p:sp>
        <p:nvSpPr>
          <p:cNvPr id="4" name="Rectangle 3"/>
          <p:cNvSpPr/>
          <p:nvPr/>
        </p:nvSpPr>
        <p:spPr>
          <a:xfrm>
            <a:off x="0" y="0"/>
            <a:ext cx="9144000" cy="685800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9232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t>Examples of Brethren Attacking Genesis</a:t>
            </a:r>
            <a:endParaRPr lang="en-US" sz="4800" b="1" dirty="0"/>
          </a:p>
        </p:txBody>
      </p:sp>
      <p:grpSp>
        <p:nvGrpSpPr>
          <p:cNvPr id="28" name="Group 27"/>
          <p:cNvGrpSpPr/>
          <p:nvPr/>
        </p:nvGrpSpPr>
        <p:grpSpPr>
          <a:xfrm>
            <a:off x="2945758" y="5255256"/>
            <a:ext cx="2540642" cy="1145544"/>
            <a:chOff x="7747002" y="4437853"/>
            <a:chExt cx="1800226" cy="898524"/>
          </a:xfrm>
        </p:grpSpPr>
        <p:sp>
          <p:nvSpPr>
            <p:cNvPr id="6" name="Freeform 7"/>
            <p:cNvSpPr>
              <a:spLocks/>
            </p:cNvSpPr>
            <p:nvPr/>
          </p:nvSpPr>
          <p:spPr bwMode="auto">
            <a:xfrm>
              <a:off x="7848602" y="4566440"/>
              <a:ext cx="568325" cy="176212"/>
            </a:xfrm>
            <a:custGeom>
              <a:avLst/>
              <a:gdLst>
                <a:gd name="T0" fmla="*/ 705 w 715"/>
                <a:gd name="T1" fmla="*/ 69 h 222"/>
                <a:gd name="T2" fmla="*/ 696 w 715"/>
                <a:gd name="T3" fmla="*/ 64 h 222"/>
                <a:gd name="T4" fmla="*/ 677 w 715"/>
                <a:gd name="T5" fmla="*/ 55 h 222"/>
                <a:gd name="T6" fmla="*/ 652 w 715"/>
                <a:gd name="T7" fmla="*/ 46 h 222"/>
                <a:gd name="T8" fmla="*/ 621 w 715"/>
                <a:gd name="T9" fmla="*/ 35 h 222"/>
                <a:gd name="T10" fmla="*/ 584 w 715"/>
                <a:gd name="T11" fmla="*/ 28 h 222"/>
                <a:gd name="T12" fmla="*/ 541 w 715"/>
                <a:gd name="T13" fmla="*/ 27 h 222"/>
                <a:gd name="T14" fmla="*/ 496 w 715"/>
                <a:gd name="T15" fmla="*/ 31 h 222"/>
                <a:gd name="T16" fmla="*/ 448 w 715"/>
                <a:gd name="T17" fmla="*/ 43 h 222"/>
                <a:gd name="T18" fmla="*/ 403 w 715"/>
                <a:gd name="T19" fmla="*/ 59 h 222"/>
                <a:gd name="T20" fmla="*/ 364 w 715"/>
                <a:gd name="T21" fmla="*/ 76 h 222"/>
                <a:gd name="T22" fmla="*/ 332 w 715"/>
                <a:gd name="T23" fmla="*/ 92 h 222"/>
                <a:gd name="T24" fmla="*/ 304 w 715"/>
                <a:gd name="T25" fmla="*/ 108 h 222"/>
                <a:gd name="T26" fmla="*/ 279 w 715"/>
                <a:gd name="T27" fmla="*/ 124 h 222"/>
                <a:gd name="T28" fmla="*/ 256 w 715"/>
                <a:gd name="T29" fmla="*/ 140 h 222"/>
                <a:gd name="T30" fmla="*/ 234 w 715"/>
                <a:gd name="T31" fmla="*/ 155 h 222"/>
                <a:gd name="T32" fmla="*/ 212 w 715"/>
                <a:gd name="T33" fmla="*/ 168 h 222"/>
                <a:gd name="T34" fmla="*/ 190 w 715"/>
                <a:gd name="T35" fmla="*/ 179 h 222"/>
                <a:gd name="T36" fmla="*/ 166 w 715"/>
                <a:gd name="T37" fmla="*/ 189 h 222"/>
                <a:gd name="T38" fmla="*/ 140 w 715"/>
                <a:gd name="T39" fmla="*/ 199 h 222"/>
                <a:gd name="T40" fmla="*/ 113 w 715"/>
                <a:gd name="T41" fmla="*/ 207 h 222"/>
                <a:gd name="T42" fmla="*/ 85 w 715"/>
                <a:gd name="T43" fmla="*/ 213 h 222"/>
                <a:gd name="T44" fmla="*/ 58 w 715"/>
                <a:gd name="T45" fmla="*/ 218 h 222"/>
                <a:gd name="T46" fmla="*/ 29 w 715"/>
                <a:gd name="T47" fmla="*/ 221 h 222"/>
                <a:gd name="T48" fmla="*/ 0 w 715"/>
                <a:gd name="T49" fmla="*/ 207 h 222"/>
                <a:gd name="T50" fmla="*/ 38 w 715"/>
                <a:gd name="T51" fmla="*/ 206 h 222"/>
                <a:gd name="T52" fmla="*/ 69 w 715"/>
                <a:gd name="T53" fmla="*/ 201 h 222"/>
                <a:gd name="T54" fmla="*/ 96 w 715"/>
                <a:gd name="T55" fmla="*/ 194 h 222"/>
                <a:gd name="T56" fmla="*/ 119 w 715"/>
                <a:gd name="T57" fmla="*/ 185 h 222"/>
                <a:gd name="T58" fmla="*/ 139 w 715"/>
                <a:gd name="T59" fmla="*/ 176 h 222"/>
                <a:gd name="T60" fmla="*/ 160 w 715"/>
                <a:gd name="T61" fmla="*/ 165 h 222"/>
                <a:gd name="T62" fmla="*/ 181 w 715"/>
                <a:gd name="T63" fmla="*/ 154 h 222"/>
                <a:gd name="T64" fmla="*/ 205 w 715"/>
                <a:gd name="T65" fmla="*/ 143 h 222"/>
                <a:gd name="T66" fmla="*/ 229 w 715"/>
                <a:gd name="T67" fmla="*/ 132 h 222"/>
                <a:gd name="T68" fmla="*/ 255 w 715"/>
                <a:gd name="T69" fmla="*/ 117 h 222"/>
                <a:gd name="T70" fmla="*/ 281 w 715"/>
                <a:gd name="T71" fmla="*/ 99 h 222"/>
                <a:gd name="T72" fmla="*/ 311 w 715"/>
                <a:gd name="T73" fmla="*/ 80 h 222"/>
                <a:gd name="T74" fmla="*/ 343 w 715"/>
                <a:gd name="T75" fmla="*/ 61 h 222"/>
                <a:gd name="T76" fmla="*/ 381 w 715"/>
                <a:gd name="T77" fmla="*/ 42 h 222"/>
                <a:gd name="T78" fmla="*/ 425 w 715"/>
                <a:gd name="T79" fmla="*/ 25 h 222"/>
                <a:gd name="T80" fmla="*/ 474 w 715"/>
                <a:gd name="T81" fmla="*/ 10 h 222"/>
                <a:gd name="T82" fmla="*/ 523 w 715"/>
                <a:gd name="T83" fmla="*/ 1 h 222"/>
                <a:gd name="T84" fmla="*/ 567 w 715"/>
                <a:gd name="T85" fmla="*/ 0 h 222"/>
                <a:gd name="T86" fmla="*/ 607 w 715"/>
                <a:gd name="T87" fmla="*/ 3 h 222"/>
                <a:gd name="T88" fmla="*/ 640 w 715"/>
                <a:gd name="T89" fmla="*/ 11 h 222"/>
                <a:gd name="T90" fmla="*/ 669 w 715"/>
                <a:gd name="T91" fmla="*/ 20 h 222"/>
                <a:gd name="T92" fmla="*/ 690 w 715"/>
                <a:gd name="T93" fmla="*/ 29 h 222"/>
                <a:gd name="T94" fmla="*/ 705 w 715"/>
                <a:gd name="T95" fmla="*/ 38 h 222"/>
                <a:gd name="T96" fmla="*/ 711 w 715"/>
                <a:gd name="T97" fmla="*/ 42 h 222"/>
                <a:gd name="T98" fmla="*/ 714 w 715"/>
                <a:gd name="T99" fmla="*/ 61 h 222"/>
                <a:gd name="T100" fmla="*/ 706 w 715"/>
                <a:gd name="T10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5" h="222">
                  <a:moveTo>
                    <a:pt x="706" y="70"/>
                  </a:moveTo>
                  <a:lnTo>
                    <a:pt x="705" y="69"/>
                  </a:lnTo>
                  <a:lnTo>
                    <a:pt x="701" y="67"/>
                  </a:lnTo>
                  <a:lnTo>
                    <a:pt x="696" y="64"/>
                  </a:lnTo>
                  <a:lnTo>
                    <a:pt x="688" y="59"/>
                  </a:lnTo>
                  <a:lnTo>
                    <a:pt x="677" y="55"/>
                  </a:lnTo>
                  <a:lnTo>
                    <a:pt x="666" y="50"/>
                  </a:lnTo>
                  <a:lnTo>
                    <a:pt x="652" y="46"/>
                  </a:lnTo>
                  <a:lnTo>
                    <a:pt x="637" y="40"/>
                  </a:lnTo>
                  <a:lnTo>
                    <a:pt x="621" y="35"/>
                  </a:lnTo>
                  <a:lnTo>
                    <a:pt x="602" y="32"/>
                  </a:lnTo>
                  <a:lnTo>
                    <a:pt x="584" y="28"/>
                  </a:lnTo>
                  <a:lnTo>
                    <a:pt x="563" y="27"/>
                  </a:lnTo>
                  <a:lnTo>
                    <a:pt x="541" y="27"/>
                  </a:lnTo>
                  <a:lnTo>
                    <a:pt x="519" y="28"/>
                  </a:lnTo>
                  <a:lnTo>
                    <a:pt x="496" y="31"/>
                  </a:lnTo>
                  <a:lnTo>
                    <a:pt x="473" y="36"/>
                  </a:lnTo>
                  <a:lnTo>
                    <a:pt x="448" y="43"/>
                  </a:lnTo>
                  <a:lnTo>
                    <a:pt x="424" y="51"/>
                  </a:lnTo>
                  <a:lnTo>
                    <a:pt x="403" y="59"/>
                  </a:lnTo>
                  <a:lnTo>
                    <a:pt x="382" y="67"/>
                  </a:lnTo>
                  <a:lnTo>
                    <a:pt x="364" y="76"/>
                  </a:lnTo>
                  <a:lnTo>
                    <a:pt x="348" y="84"/>
                  </a:lnTo>
                  <a:lnTo>
                    <a:pt x="332" y="92"/>
                  </a:lnTo>
                  <a:lnTo>
                    <a:pt x="317" y="100"/>
                  </a:lnTo>
                  <a:lnTo>
                    <a:pt x="304" y="108"/>
                  </a:lnTo>
                  <a:lnTo>
                    <a:pt x="290" y="116"/>
                  </a:lnTo>
                  <a:lnTo>
                    <a:pt x="279" y="124"/>
                  </a:lnTo>
                  <a:lnTo>
                    <a:pt x="267" y="132"/>
                  </a:lnTo>
                  <a:lnTo>
                    <a:pt x="256" y="140"/>
                  </a:lnTo>
                  <a:lnTo>
                    <a:pt x="244" y="148"/>
                  </a:lnTo>
                  <a:lnTo>
                    <a:pt x="234" y="155"/>
                  </a:lnTo>
                  <a:lnTo>
                    <a:pt x="222" y="162"/>
                  </a:lnTo>
                  <a:lnTo>
                    <a:pt x="212" y="168"/>
                  </a:lnTo>
                  <a:lnTo>
                    <a:pt x="202" y="173"/>
                  </a:lnTo>
                  <a:lnTo>
                    <a:pt x="190" y="179"/>
                  </a:lnTo>
                  <a:lnTo>
                    <a:pt x="179" y="184"/>
                  </a:lnTo>
                  <a:lnTo>
                    <a:pt x="166" y="189"/>
                  </a:lnTo>
                  <a:lnTo>
                    <a:pt x="153" y="194"/>
                  </a:lnTo>
                  <a:lnTo>
                    <a:pt x="140" y="199"/>
                  </a:lnTo>
                  <a:lnTo>
                    <a:pt x="127" y="202"/>
                  </a:lnTo>
                  <a:lnTo>
                    <a:pt x="113" y="207"/>
                  </a:lnTo>
                  <a:lnTo>
                    <a:pt x="99" y="210"/>
                  </a:lnTo>
                  <a:lnTo>
                    <a:pt x="85" y="213"/>
                  </a:lnTo>
                  <a:lnTo>
                    <a:pt x="71" y="216"/>
                  </a:lnTo>
                  <a:lnTo>
                    <a:pt x="58" y="218"/>
                  </a:lnTo>
                  <a:lnTo>
                    <a:pt x="43" y="219"/>
                  </a:lnTo>
                  <a:lnTo>
                    <a:pt x="29" y="221"/>
                  </a:lnTo>
                  <a:lnTo>
                    <a:pt x="15" y="222"/>
                  </a:lnTo>
                  <a:lnTo>
                    <a:pt x="0" y="207"/>
                  </a:lnTo>
                  <a:lnTo>
                    <a:pt x="20" y="207"/>
                  </a:lnTo>
                  <a:lnTo>
                    <a:pt x="38" y="206"/>
                  </a:lnTo>
                  <a:lnTo>
                    <a:pt x="54" y="203"/>
                  </a:lnTo>
                  <a:lnTo>
                    <a:pt x="69" y="201"/>
                  </a:lnTo>
                  <a:lnTo>
                    <a:pt x="83" y="198"/>
                  </a:lnTo>
                  <a:lnTo>
                    <a:pt x="96" y="194"/>
                  </a:lnTo>
                  <a:lnTo>
                    <a:pt x="108" y="189"/>
                  </a:lnTo>
                  <a:lnTo>
                    <a:pt x="119" y="185"/>
                  </a:lnTo>
                  <a:lnTo>
                    <a:pt x="129" y="180"/>
                  </a:lnTo>
                  <a:lnTo>
                    <a:pt x="139" y="176"/>
                  </a:lnTo>
                  <a:lnTo>
                    <a:pt x="150" y="170"/>
                  </a:lnTo>
                  <a:lnTo>
                    <a:pt x="160" y="165"/>
                  </a:lnTo>
                  <a:lnTo>
                    <a:pt x="170" y="160"/>
                  </a:lnTo>
                  <a:lnTo>
                    <a:pt x="181" y="154"/>
                  </a:lnTo>
                  <a:lnTo>
                    <a:pt x="192" y="149"/>
                  </a:lnTo>
                  <a:lnTo>
                    <a:pt x="205" y="143"/>
                  </a:lnTo>
                  <a:lnTo>
                    <a:pt x="217" y="138"/>
                  </a:lnTo>
                  <a:lnTo>
                    <a:pt x="229" y="132"/>
                  </a:lnTo>
                  <a:lnTo>
                    <a:pt x="242" y="124"/>
                  </a:lnTo>
                  <a:lnTo>
                    <a:pt x="255" y="117"/>
                  </a:lnTo>
                  <a:lnTo>
                    <a:pt x="267" y="108"/>
                  </a:lnTo>
                  <a:lnTo>
                    <a:pt x="281" y="99"/>
                  </a:lnTo>
                  <a:lnTo>
                    <a:pt x="295" y="89"/>
                  </a:lnTo>
                  <a:lnTo>
                    <a:pt x="311" y="80"/>
                  </a:lnTo>
                  <a:lnTo>
                    <a:pt x="326" y="71"/>
                  </a:lnTo>
                  <a:lnTo>
                    <a:pt x="343" y="61"/>
                  </a:lnTo>
                  <a:lnTo>
                    <a:pt x="362" y="51"/>
                  </a:lnTo>
                  <a:lnTo>
                    <a:pt x="381" y="42"/>
                  </a:lnTo>
                  <a:lnTo>
                    <a:pt x="402" y="33"/>
                  </a:lnTo>
                  <a:lnTo>
                    <a:pt x="425" y="25"/>
                  </a:lnTo>
                  <a:lnTo>
                    <a:pt x="449" y="17"/>
                  </a:lnTo>
                  <a:lnTo>
                    <a:pt x="474" y="10"/>
                  </a:lnTo>
                  <a:lnTo>
                    <a:pt x="499" y="4"/>
                  </a:lnTo>
                  <a:lnTo>
                    <a:pt x="523" y="1"/>
                  </a:lnTo>
                  <a:lnTo>
                    <a:pt x="546" y="0"/>
                  </a:lnTo>
                  <a:lnTo>
                    <a:pt x="567" y="0"/>
                  </a:lnTo>
                  <a:lnTo>
                    <a:pt x="587" y="1"/>
                  </a:lnTo>
                  <a:lnTo>
                    <a:pt x="607" y="3"/>
                  </a:lnTo>
                  <a:lnTo>
                    <a:pt x="624" y="6"/>
                  </a:lnTo>
                  <a:lnTo>
                    <a:pt x="640" y="11"/>
                  </a:lnTo>
                  <a:lnTo>
                    <a:pt x="655" y="16"/>
                  </a:lnTo>
                  <a:lnTo>
                    <a:pt x="669" y="20"/>
                  </a:lnTo>
                  <a:lnTo>
                    <a:pt x="681" y="25"/>
                  </a:lnTo>
                  <a:lnTo>
                    <a:pt x="690" y="29"/>
                  </a:lnTo>
                  <a:lnTo>
                    <a:pt x="698" y="34"/>
                  </a:lnTo>
                  <a:lnTo>
                    <a:pt x="705" y="38"/>
                  </a:lnTo>
                  <a:lnTo>
                    <a:pt x="708" y="41"/>
                  </a:lnTo>
                  <a:lnTo>
                    <a:pt x="711" y="42"/>
                  </a:lnTo>
                  <a:lnTo>
                    <a:pt x="715" y="51"/>
                  </a:lnTo>
                  <a:lnTo>
                    <a:pt x="714" y="61"/>
                  </a:lnTo>
                  <a:lnTo>
                    <a:pt x="708" y="67"/>
                  </a:lnTo>
                  <a:lnTo>
                    <a:pt x="706"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8443915" y="4648990"/>
              <a:ext cx="328613" cy="231775"/>
            </a:xfrm>
            <a:custGeom>
              <a:avLst/>
              <a:gdLst>
                <a:gd name="T0" fmla="*/ 117 w 413"/>
                <a:gd name="T1" fmla="*/ 54 h 293"/>
                <a:gd name="T2" fmla="*/ 379 w 413"/>
                <a:gd name="T3" fmla="*/ 253 h 293"/>
                <a:gd name="T4" fmla="*/ 413 w 413"/>
                <a:gd name="T5" fmla="*/ 293 h 293"/>
                <a:gd name="T6" fmla="*/ 0 w 413"/>
                <a:gd name="T7" fmla="*/ 0 h 293"/>
                <a:gd name="T8" fmla="*/ 117 w 413"/>
                <a:gd name="T9" fmla="*/ 54 h 293"/>
              </a:gdLst>
              <a:ahLst/>
              <a:cxnLst>
                <a:cxn ang="0">
                  <a:pos x="T0" y="T1"/>
                </a:cxn>
                <a:cxn ang="0">
                  <a:pos x="T2" y="T3"/>
                </a:cxn>
                <a:cxn ang="0">
                  <a:pos x="T4" y="T5"/>
                </a:cxn>
                <a:cxn ang="0">
                  <a:pos x="T6" y="T7"/>
                </a:cxn>
                <a:cxn ang="0">
                  <a:pos x="T8" y="T9"/>
                </a:cxn>
              </a:cxnLst>
              <a:rect l="0" t="0" r="r" b="b"/>
              <a:pathLst>
                <a:path w="413" h="293">
                  <a:moveTo>
                    <a:pt x="117" y="54"/>
                  </a:moveTo>
                  <a:lnTo>
                    <a:pt x="379" y="253"/>
                  </a:lnTo>
                  <a:lnTo>
                    <a:pt x="413" y="293"/>
                  </a:lnTo>
                  <a:lnTo>
                    <a:pt x="0" y="0"/>
                  </a:lnTo>
                  <a:lnTo>
                    <a:pt x="11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7834315" y="4876003"/>
              <a:ext cx="374650" cy="347662"/>
            </a:xfrm>
            <a:custGeom>
              <a:avLst/>
              <a:gdLst>
                <a:gd name="T0" fmla="*/ 15 w 474"/>
                <a:gd name="T1" fmla="*/ 1 h 436"/>
                <a:gd name="T2" fmla="*/ 22 w 474"/>
                <a:gd name="T3" fmla="*/ 6 h 436"/>
                <a:gd name="T4" fmla="*/ 35 w 474"/>
                <a:gd name="T5" fmla="*/ 17 h 436"/>
                <a:gd name="T6" fmla="*/ 51 w 474"/>
                <a:gd name="T7" fmla="*/ 32 h 436"/>
                <a:gd name="T8" fmla="*/ 72 w 474"/>
                <a:gd name="T9" fmla="*/ 53 h 436"/>
                <a:gd name="T10" fmla="*/ 95 w 474"/>
                <a:gd name="T11" fmla="*/ 76 h 436"/>
                <a:gd name="T12" fmla="*/ 120 w 474"/>
                <a:gd name="T13" fmla="*/ 102 h 436"/>
                <a:gd name="T14" fmla="*/ 148 w 474"/>
                <a:gd name="T15" fmla="*/ 130 h 436"/>
                <a:gd name="T16" fmla="*/ 177 w 474"/>
                <a:gd name="T17" fmla="*/ 159 h 436"/>
                <a:gd name="T18" fmla="*/ 205 w 474"/>
                <a:gd name="T19" fmla="*/ 189 h 436"/>
                <a:gd name="T20" fmla="*/ 233 w 474"/>
                <a:gd name="T21" fmla="*/ 218 h 436"/>
                <a:gd name="T22" fmla="*/ 261 w 474"/>
                <a:gd name="T23" fmla="*/ 245 h 436"/>
                <a:gd name="T24" fmla="*/ 286 w 474"/>
                <a:gd name="T25" fmla="*/ 272 h 436"/>
                <a:gd name="T26" fmla="*/ 309 w 474"/>
                <a:gd name="T27" fmla="*/ 295 h 436"/>
                <a:gd name="T28" fmla="*/ 329 w 474"/>
                <a:gd name="T29" fmla="*/ 315 h 436"/>
                <a:gd name="T30" fmla="*/ 345 w 474"/>
                <a:gd name="T31" fmla="*/ 331 h 436"/>
                <a:gd name="T32" fmla="*/ 356 w 474"/>
                <a:gd name="T33" fmla="*/ 342 h 436"/>
                <a:gd name="T34" fmla="*/ 375 w 474"/>
                <a:gd name="T35" fmla="*/ 358 h 436"/>
                <a:gd name="T36" fmla="*/ 395 w 474"/>
                <a:gd name="T37" fmla="*/ 375 h 436"/>
                <a:gd name="T38" fmla="*/ 415 w 474"/>
                <a:gd name="T39" fmla="*/ 391 h 436"/>
                <a:gd name="T40" fmla="*/ 433 w 474"/>
                <a:gd name="T41" fmla="*/ 405 h 436"/>
                <a:gd name="T42" fmla="*/ 450 w 474"/>
                <a:gd name="T43" fmla="*/ 418 h 436"/>
                <a:gd name="T44" fmla="*/ 462 w 474"/>
                <a:gd name="T45" fmla="*/ 428 h 436"/>
                <a:gd name="T46" fmla="*/ 470 w 474"/>
                <a:gd name="T47" fmla="*/ 434 h 436"/>
                <a:gd name="T48" fmla="*/ 474 w 474"/>
                <a:gd name="T49" fmla="*/ 436 h 436"/>
                <a:gd name="T50" fmla="*/ 442 w 474"/>
                <a:gd name="T51" fmla="*/ 421 h 436"/>
                <a:gd name="T52" fmla="*/ 438 w 474"/>
                <a:gd name="T53" fmla="*/ 419 h 436"/>
                <a:gd name="T54" fmla="*/ 430 w 474"/>
                <a:gd name="T55" fmla="*/ 413 h 436"/>
                <a:gd name="T56" fmla="*/ 417 w 474"/>
                <a:gd name="T57" fmla="*/ 403 h 436"/>
                <a:gd name="T58" fmla="*/ 400 w 474"/>
                <a:gd name="T59" fmla="*/ 390 h 436"/>
                <a:gd name="T60" fmla="*/ 382 w 474"/>
                <a:gd name="T61" fmla="*/ 376 h 436"/>
                <a:gd name="T62" fmla="*/ 362 w 474"/>
                <a:gd name="T63" fmla="*/ 360 h 436"/>
                <a:gd name="T64" fmla="*/ 342 w 474"/>
                <a:gd name="T65" fmla="*/ 343 h 436"/>
                <a:gd name="T66" fmla="*/ 324 w 474"/>
                <a:gd name="T67" fmla="*/ 327 h 436"/>
                <a:gd name="T68" fmla="*/ 313 w 474"/>
                <a:gd name="T69" fmla="*/ 317 h 436"/>
                <a:gd name="T70" fmla="*/ 296 w 474"/>
                <a:gd name="T71" fmla="*/ 302 h 436"/>
                <a:gd name="T72" fmla="*/ 277 w 474"/>
                <a:gd name="T73" fmla="*/ 283 h 436"/>
                <a:gd name="T74" fmla="*/ 254 w 474"/>
                <a:gd name="T75" fmla="*/ 261 h 436"/>
                <a:gd name="T76" fmla="*/ 228 w 474"/>
                <a:gd name="T77" fmla="*/ 237 h 436"/>
                <a:gd name="T78" fmla="*/ 202 w 474"/>
                <a:gd name="T79" fmla="*/ 212 h 436"/>
                <a:gd name="T80" fmla="*/ 173 w 474"/>
                <a:gd name="T81" fmla="*/ 185 h 436"/>
                <a:gd name="T82" fmla="*/ 146 w 474"/>
                <a:gd name="T83" fmla="*/ 159 h 436"/>
                <a:gd name="T84" fmla="*/ 119 w 474"/>
                <a:gd name="T85" fmla="*/ 132 h 436"/>
                <a:gd name="T86" fmla="*/ 93 w 474"/>
                <a:gd name="T87" fmla="*/ 108 h 436"/>
                <a:gd name="T88" fmla="*/ 68 w 474"/>
                <a:gd name="T89" fmla="*/ 85 h 436"/>
                <a:gd name="T90" fmla="*/ 48 w 474"/>
                <a:gd name="T91" fmla="*/ 64 h 436"/>
                <a:gd name="T92" fmla="*/ 29 w 474"/>
                <a:gd name="T93" fmla="*/ 47 h 436"/>
                <a:gd name="T94" fmla="*/ 15 w 474"/>
                <a:gd name="T95" fmla="*/ 34 h 436"/>
                <a:gd name="T96" fmla="*/ 7 w 474"/>
                <a:gd name="T97" fmla="*/ 26 h 436"/>
                <a:gd name="T98" fmla="*/ 4 w 474"/>
                <a:gd name="T99" fmla="*/ 23 h 436"/>
                <a:gd name="T100" fmla="*/ 3 w 474"/>
                <a:gd name="T101" fmla="*/ 18 h 436"/>
                <a:gd name="T102" fmla="*/ 0 w 474"/>
                <a:gd name="T103" fmla="*/ 8 h 436"/>
                <a:gd name="T104" fmla="*/ 4 w 474"/>
                <a:gd name="T105" fmla="*/ 0 h 436"/>
                <a:gd name="T106" fmla="*/ 15 w 474"/>
                <a:gd name="T107" fmla="*/ 1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4" h="436">
                  <a:moveTo>
                    <a:pt x="15" y="1"/>
                  </a:moveTo>
                  <a:lnTo>
                    <a:pt x="22" y="6"/>
                  </a:lnTo>
                  <a:lnTo>
                    <a:pt x="35" y="17"/>
                  </a:lnTo>
                  <a:lnTo>
                    <a:pt x="51" y="32"/>
                  </a:lnTo>
                  <a:lnTo>
                    <a:pt x="72" y="53"/>
                  </a:lnTo>
                  <a:lnTo>
                    <a:pt x="95" y="76"/>
                  </a:lnTo>
                  <a:lnTo>
                    <a:pt x="120" y="102"/>
                  </a:lnTo>
                  <a:lnTo>
                    <a:pt x="148" y="130"/>
                  </a:lnTo>
                  <a:lnTo>
                    <a:pt x="177" y="159"/>
                  </a:lnTo>
                  <a:lnTo>
                    <a:pt x="205" y="189"/>
                  </a:lnTo>
                  <a:lnTo>
                    <a:pt x="233" y="218"/>
                  </a:lnTo>
                  <a:lnTo>
                    <a:pt x="261" y="245"/>
                  </a:lnTo>
                  <a:lnTo>
                    <a:pt x="286" y="272"/>
                  </a:lnTo>
                  <a:lnTo>
                    <a:pt x="309" y="295"/>
                  </a:lnTo>
                  <a:lnTo>
                    <a:pt x="329" y="315"/>
                  </a:lnTo>
                  <a:lnTo>
                    <a:pt x="345" y="331"/>
                  </a:lnTo>
                  <a:lnTo>
                    <a:pt x="356" y="342"/>
                  </a:lnTo>
                  <a:lnTo>
                    <a:pt x="375" y="358"/>
                  </a:lnTo>
                  <a:lnTo>
                    <a:pt x="395" y="375"/>
                  </a:lnTo>
                  <a:lnTo>
                    <a:pt x="415" y="391"/>
                  </a:lnTo>
                  <a:lnTo>
                    <a:pt x="433" y="405"/>
                  </a:lnTo>
                  <a:lnTo>
                    <a:pt x="450" y="418"/>
                  </a:lnTo>
                  <a:lnTo>
                    <a:pt x="462" y="428"/>
                  </a:lnTo>
                  <a:lnTo>
                    <a:pt x="470" y="434"/>
                  </a:lnTo>
                  <a:lnTo>
                    <a:pt x="474" y="436"/>
                  </a:lnTo>
                  <a:lnTo>
                    <a:pt x="442" y="421"/>
                  </a:lnTo>
                  <a:lnTo>
                    <a:pt x="438" y="419"/>
                  </a:lnTo>
                  <a:lnTo>
                    <a:pt x="430" y="413"/>
                  </a:lnTo>
                  <a:lnTo>
                    <a:pt x="417" y="403"/>
                  </a:lnTo>
                  <a:lnTo>
                    <a:pt x="400" y="390"/>
                  </a:lnTo>
                  <a:lnTo>
                    <a:pt x="382" y="376"/>
                  </a:lnTo>
                  <a:lnTo>
                    <a:pt x="362" y="360"/>
                  </a:lnTo>
                  <a:lnTo>
                    <a:pt x="342" y="343"/>
                  </a:lnTo>
                  <a:lnTo>
                    <a:pt x="324" y="327"/>
                  </a:lnTo>
                  <a:lnTo>
                    <a:pt x="313" y="317"/>
                  </a:lnTo>
                  <a:lnTo>
                    <a:pt x="296" y="302"/>
                  </a:lnTo>
                  <a:lnTo>
                    <a:pt x="277" y="283"/>
                  </a:lnTo>
                  <a:lnTo>
                    <a:pt x="254" y="261"/>
                  </a:lnTo>
                  <a:lnTo>
                    <a:pt x="228" y="237"/>
                  </a:lnTo>
                  <a:lnTo>
                    <a:pt x="202" y="212"/>
                  </a:lnTo>
                  <a:lnTo>
                    <a:pt x="173" y="185"/>
                  </a:lnTo>
                  <a:lnTo>
                    <a:pt x="146" y="159"/>
                  </a:lnTo>
                  <a:lnTo>
                    <a:pt x="119" y="132"/>
                  </a:lnTo>
                  <a:lnTo>
                    <a:pt x="93" y="108"/>
                  </a:lnTo>
                  <a:lnTo>
                    <a:pt x="68" y="85"/>
                  </a:lnTo>
                  <a:lnTo>
                    <a:pt x="48" y="64"/>
                  </a:lnTo>
                  <a:lnTo>
                    <a:pt x="29" y="47"/>
                  </a:lnTo>
                  <a:lnTo>
                    <a:pt x="15" y="34"/>
                  </a:lnTo>
                  <a:lnTo>
                    <a:pt x="7" y="26"/>
                  </a:lnTo>
                  <a:lnTo>
                    <a:pt x="4" y="23"/>
                  </a:lnTo>
                  <a:lnTo>
                    <a:pt x="3" y="18"/>
                  </a:lnTo>
                  <a:lnTo>
                    <a:pt x="0" y="8"/>
                  </a:lnTo>
                  <a:lnTo>
                    <a:pt x="4"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7747002" y="4833140"/>
              <a:ext cx="495300" cy="503237"/>
            </a:xfrm>
            <a:custGeom>
              <a:avLst/>
              <a:gdLst>
                <a:gd name="T0" fmla="*/ 620 w 623"/>
                <a:gd name="T1" fmla="*/ 632 h 634"/>
                <a:gd name="T2" fmla="*/ 598 w 623"/>
                <a:gd name="T3" fmla="*/ 613 h 634"/>
                <a:gd name="T4" fmla="*/ 561 w 623"/>
                <a:gd name="T5" fmla="*/ 582 h 634"/>
                <a:gd name="T6" fmla="*/ 515 w 623"/>
                <a:gd name="T7" fmla="*/ 542 h 634"/>
                <a:gd name="T8" fmla="*/ 462 w 623"/>
                <a:gd name="T9" fmla="*/ 498 h 634"/>
                <a:gd name="T10" fmla="*/ 411 w 623"/>
                <a:gd name="T11" fmla="*/ 453 h 634"/>
                <a:gd name="T12" fmla="*/ 365 w 623"/>
                <a:gd name="T13" fmla="*/ 414 h 634"/>
                <a:gd name="T14" fmla="*/ 331 w 623"/>
                <a:gd name="T15" fmla="*/ 384 h 634"/>
                <a:gd name="T16" fmla="*/ 308 w 623"/>
                <a:gd name="T17" fmla="*/ 363 h 634"/>
                <a:gd name="T18" fmla="*/ 272 w 623"/>
                <a:gd name="T19" fmla="*/ 330 h 634"/>
                <a:gd name="T20" fmla="*/ 225 w 623"/>
                <a:gd name="T21" fmla="*/ 284 h 634"/>
                <a:gd name="T22" fmla="*/ 169 w 623"/>
                <a:gd name="T23" fmla="*/ 232 h 634"/>
                <a:gd name="T24" fmla="*/ 114 w 623"/>
                <a:gd name="T25" fmla="*/ 179 h 634"/>
                <a:gd name="T26" fmla="*/ 64 w 623"/>
                <a:gd name="T27" fmla="*/ 132 h 634"/>
                <a:gd name="T28" fmla="*/ 25 w 623"/>
                <a:gd name="T29" fmla="*/ 94 h 634"/>
                <a:gd name="T30" fmla="*/ 3 w 623"/>
                <a:gd name="T31" fmla="*/ 73 h 634"/>
                <a:gd name="T32" fmla="*/ 2 w 623"/>
                <a:gd name="T33" fmla="*/ 69 h 634"/>
                <a:gd name="T34" fmla="*/ 18 w 623"/>
                <a:gd name="T35" fmla="*/ 58 h 634"/>
                <a:gd name="T36" fmla="*/ 44 w 623"/>
                <a:gd name="T37" fmla="*/ 43 h 634"/>
                <a:gd name="T38" fmla="*/ 71 w 623"/>
                <a:gd name="T39" fmla="*/ 27 h 634"/>
                <a:gd name="T40" fmla="*/ 93 w 623"/>
                <a:gd name="T41" fmla="*/ 16 h 634"/>
                <a:gd name="T42" fmla="*/ 109 w 623"/>
                <a:gd name="T43" fmla="*/ 8 h 634"/>
                <a:gd name="T44" fmla="*/ 120 w 623"/>
                <a:gd name="T45" fmla="*/ 3 h 634"/>
                <a:gd name="T46" fmla="*/ 126 w 623"/>
                <a:gd name="T47" fmla="*/ 0 h 634"/>
                <a:gd name="T48" fmla="*/ 124 w 623"/>
                <a:gd name="T49" fmla="*/ 2 h 634"/>
                <a:gd name="T50" fmla="*/ 109 w 623"/>
                <a:gd name="T51" fmla="*/ 13 h 634"/>
                <a:gd name="T52" fmla="*/ 88 w 623"/>
                <a:gd name="T53" fmla="*/ 31 h 634"/>
                <a:gd name="T54" fmla="*/ 62 w 623"/>
                <a:gd name="T55" fmla="*/ 47 h 634"/>
                <a:gd name="T56" fmla="*/ 47 w 623"/>
                <a:gd name="T57" fmla="*/ 56 h 634"/>
                <a:gd name="T58" fmla="*/ 47 w 623"/>
                <a:gd name="T59" fmla="*/ 66 h 634"/>
                <a:gd name="T60" fmla="*/ 59 w 623"/>
                <a:gd name="T61" fmla="*/ 85 h 634"/>
                <a:gd name="T62" fmla="*/ 84 w 623"/>
                <a:gd name="T63" fmla="*/ 110 h 634"/>
                <a:gd name="T64" fmla="*/ 113 w 623"/>
                <a:gd name="T65" fmla="*/ 140 h 634"/>
                <a:gd name="T66" fmla="*/ 162 w 623"/>
                <a:gd name="T67" fmla="*/ 185 h 634"/>
                <a:gd name="T68" fmla="*/ 233 w 623"/>
                <a:gd name="T69" fmla="*/ 249 h 634"/>
                <a:gd name="T70" fmla="*/ 316 w 623"/>
                <a:gd name="T71" fmla="*/ 324 h 634"/>
                <a:gd name="T72" fmla="*/ 403 w 623"/>
                <a:gd name="T73" fmla="*/ 403 h 634"/>
                <a:gd name="T74" fmla="*/ 485 w 623"/>
                <a:gd name="T75" fmla="*/ 475 h 634"/>
                <a:gd name="T76" fmla="*/ 552 w 623"/>
                <a:gd name="T77" fmla="*/ 536 h 634"/>
                <a:gd name="T78" fmla="*/ 594 w 623"/>
                <a:gd name="T79" fmla="*/ 574 h 634"/>
                <a:gd name="T80" fmla="*/ 617 w 623"/>
                <a:gd name="T81" fmla="*/ 603 h 634"/>
                <a:gd name="T82" fmla="*/ 623 w 623"/>
                <a:gd name="T83" fmla="*/ 62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3" h="634">
                  <a:moveTo>
                    <a:pt x="622" y="634"/>
                  </a:moveTo>
                  <a:lnTo>
                    <a:pt x="620" y="632"/>
                  </a:lnTo>
                  <a:lnTo>
                    <a:pt x="610" y="625"/>
                  </a:lnTo>
                  <a:lnTo>
                    <a:pt x="598" y="613"/>
                  </a:lnTo>
                  <a:lnTo>
                    <a:pt x="582" y="599"/>
                  </a:lnTo>
                  <a:lnTo>
                    <a:pt x="561" y="582"/>
                  </a:lnTo>
                  <a:lnTo>
                    <a:pt x="539" y="564"/>
                  </a:lnTo>
                  <a:lnTo>
                    <a:pt x="515" y="542"/>
                  </a:lnTo>
                  <a:lnTo>
                    <a:pt x="488" y="520"/>
                  </a:lnTo>
                  <a:lnTo>
                    <a:pt x="462" y="498"/>
                  </a:lnTo>
                  <a:lnTo>
                    <a:pt x="436" y="475"/>
                  </a:lnTo>
                  <a:lnTo>
                    <a:pt x="411" y="453"/>
                  </a:lnTo>
                  <a:lnTo>
                    <a:pt x="387" y="433"/>
                  </a:lnTo>
                  <a:lnTo>
                    <a:pt x="365" y="414"/>
                  </a:lnTo>
                  <a:lnTo>
                    <a:pt x="346" y="398"/>
                  </a:lnTo>
                  <a:lnTo>
                    <a:pt x="331" y="384"/>
                  </a:lnTo>
                  <a:lnTo>
                    <a:pt x="319" y="374"/>
                  </a:lnTo>
                  <a:lnTo>
                    <a:pt x="308" y="363"/>
                  </a:lnTo>
                  <a:lnTo>
                    <a:pt x="291" y="349"/>
                  </a:lnTo>
                  <a:lnTo>
                    <a:pt x="272" y="330"/>
                  </a:lnTo>
                  <a:lnTo>
                    <a:pt x="249" y="308"/>
                  </a:lnTo>
                  <a:lnTo>
                    <a:pt x="225" y="284"/>
                  </a:lnTo>
                  <a:lnTo>
                    <a:pt x="197" y="259"/>
                  </a:lnTo>
                  <a:lnTo>
                    <a:pt x="169" y="232"/>
                  </a:lnTo>
                  <a:lnTo>
                    <a:pt x="142" y="206"/>
                  </a:lnTo>
                  <a:lnTo>
                    <a:pt x="114" y="179"/>
                  </a:lnTo>
                  <a:lnTo>
                    <a:pt x="89" y="155"/>
                  </a:lnTo>
                  <a:lnTo>
                    <a:pt x="64" y="132"/>
                  </a:lnTo>
                  <a:lnTo>
                    <a:pt x="44" y="111"/>
                  </a:lnTo>
                  <a:lnTo>
                    <a:pt x="25" y="94"/>
                  </a:lnTo>
                  <a:lnTo>
                    <a:pt x="12" y="81"/>
                  </a:lnTo>
                  <a:lnTo>
                    <a:pt x="3" y="73"/>
                  </a:lnTo>
                  <a:lnTo>
                    <a:pt x="0" y="70"/>
                  </a:lnTo>
                  <a:lnTo>
                    <a:pt x="2" y="69"/>
                  </a:lnTo>
                  <a:lnTo>
                    <a:pt x="9" y="64"/>
                  </a:lnTo>
                  <a:lnTo>
                    <a:pt x="18" y="58"/>
                  </a:lnTo>
                  <a:lnTo>
                    <a:pt x="31" y="51"/>
                  </a:lnTo>
                  <a:lnTo>
                    <a:pt x="44" y="43"/>
                  </a:lnTo>
                  <a:lnTo>
                    <a:pt x="59" y="35"/>
                  </a:lnTo>
                  <a:lnTo>
                    <a:pt x="71" y="27"/>
                  </a:lnTo>
                  <a:lnTo>
                    <a:pt x="84" y="20"/>
                  </a:lnTo>
                  <a:lnTo>
                    <a:pt x="93" y="16"/>
                  </a:lnTo>
                  <a:lnTo>
                    <a:pt x="101" y="12"/>
                  </a:lnTo>
                  <a:lnTo>
                    <a:pt x="109" y="8"/>
                  </a:lnTo>
                  <a:lnTo>
                    <a:pt x="115" y="5"/>
                  </a:lnTo>
                  <a:lnTo>
                    <a:pt x="120" y="3"/>
                  </a:lnTo>
                  <a:lnTo>
                    <a:pt x="123" y="1"/>
                  </a:lnTo>
                  <a:lnTo>
                    <a:pt x="126" y="0"/>
                  </a:lnTo>
                  <a:lnTo>
                    <a:pt x="127" y="0"/>
                  </a:lnTo>
                  <a:lnTo>
                    <a:pt x="124" y="2"/>
                  </a:lnTo>
                  <a:lnTo>
                    <a:pt x="119" y="7"/>
                  </a:lnTo>
                  <a:lnTo>
                    <a:pt x="109" y="13"/>
                  </a:lnTo>
                  <a:lnTo>
                    <a:pt x="99" y="23"/>
                  </a:lnTo>
                  <a:lnTo>
                    <a:pt x="88" y="31"/>
                  </a:lnTo>
                  <a:lnTo>
                    <a:pt x="75" y="40"/>
                  </a:lnTo>
                  <a:lnTo>
                    <a:pt x="62" y="47"/>
                  </a:lnTo>
                  <a:lnTo>
                    <a:pt x="52" y="53"/>
                  </a:lnTo>
                  <a:lnTo>
                    <a:pt x="47" y="56"/>
                  </a:lnTo>
                  <a:lnTo>
                    <a:pt x="45" y="61"/>
                  </a:lnTo>
                  <a:lnTo>
                    <a:pt x="47" y="66"/>
                  </a:lnTo>
                  <a:lnTo>
                    <a:pt x="52" y="75"/>
                  </a:lnTo>
                  <a:lnTo>
                    <a:pt x="59" y="85"/>
                  </a:lnTo>
                  <a:lnTo>
                    <a:pt x="70" y="96"/>
                  </a:lnTo>
                  <a:lnTo>
                    <a:pt x="84" y="110"/>
                  </a:lnTo>
                  <a:lnTo>
                    <a:pt x="100" y="127"/>
                  </a:lnTo>
                  <a:lnTo>
                    <a:pt x="113" y="140"/>
                  </a:lnTo>
                  <a:lnTo>
                    <a:pt x="135" y="160"/>
                  </a:lnTo>
                  <a:lnTo>
                    <a:pt x="162" y="185"/>
                  </a:lnTo>
                  <a:lnTo>
                    <a:pt x="195" y="215"/>
                  </a:lnTo>
                  <a:lnTo>
                    <a:pt x="233" y="249"/>
                  </a:lnTo>
                  <a:lnTo>
                    <a:pt x="273" y="286"/>
                  </a:lnTo>
                  <a:lnTo>
                    <a:pt x="316" y="324"/>
                  </a:lnTo>
                  <a:lnTo>
                    <a:pt x="359" y="363"/>
                  </a:lnTo>
                  <a:lnTo>
                    <a:pt x="403" y="403"/>
                  </a:lnTo>
                  <a:lnTo>
                    <a:pt x="445" y="441"/>
                  </a:lnTo>
                  <a:lnTo>
                    <a:pt x="485" y="475"/>
                  </a:lnTo>
                  <a:lnTo>
                    <a:pt x="521" y="507"/>
                  </a:lnTo>
                  <a:lnTo>
                    <a:pt x="552" y="536"/>
                  </a:lnTo>
                  <a:lnTo>
                    <a:pt x="576" y="558"/>
                  </a:lnTo>
                  <a:lnTo>
                    <a:pt x="594" y="574"/>
                  </a:lnTo>
                  <a:lnTo>
                    <a:pt x="603" y="583"/>
                  </a:lnTo>
                  <a:lnTo>
                    <a:pt x="617" y="603"/>
                  </a:lnTo>
                  <a:lnTo>
                    <a:pt x="623" y="619"/>
                  </a:lnTo>
                  <a:lnTo>
                    <a:pt x="623" y="629"/>
                  </a:lnTo>
                  <a:lnTo>
                    <a:pt x="622" y="6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7839077" y="4749003"/>
              <a:ext cx="53975" cy="141287"/>
            </a:xfrm>
            <a:custGeom>
              <a:avLst/>
              <a:gdLst>
                <a:gd name="T0" fmla="*/ 11 w 67"/>
                <a:gd name="T1" fmla="*/ 176 h 176"/>
                <a:gd name="T2" fmla="*/ 12 w 67"/>
                <a:gd name="T3" fmla="*/ 174 h 176"/>
                <a:gd name="T4" fmla="*/ 15 w 67"/>
                <a:gd name="T5" fmla="*/ 169 h 176"/>
                <a:gd name="T6" fmla="*/ 21 w 67"/>
                <a:gd name="T7" fmla="*/ 162 h 176"/>
                <a:gd name="T8" fmla="*/ 28 w 67"/>
                <a:gd name="T9" fmla="*/ 153 h 176"/>
                <a:gd name="T10" fmla="*/ 35 w 67"/>
                <a:gd name="T11" fmla="*/ 143 h 176"/>
                <a:gd name="T12" fmla="*/ 42 w 67"/>
                <a:gd name="T13" fmla="*/ 132 h 176"/>
                <a:gd name="T14" fmla="*/ 46 w 67"/>
                <a:gd name="T15" fmla="*/ 122 h 176"/>
                <a:gd name="T16" fmla="*/ 51 w 67"/>
                <a:gd name="T17" fmla="*/ 113 h 176"/>
                <a:gd name="T18" fmla="*/ 60 w 67"/>
                <a:gd name="T19" fmla="*/ 86 h 176"/>
                <a:gd name="T20" fmla="*/ 65 w 67"/>
                <a:gd name="T21" fmla="*/ 67 h 176"/>
                <a:gd name="T22" fmla="*/ 66 w 67"/>
                <a:gd name="T23" fmla="*/ 53 h 176"/>
                <a:gd name="T24" fmla="*/ 67 w 67"/>
                <a:gd name="T25" fmla="*/ 40 h 176"/>
                <a:gd name="T26" fmla="*/ 65 w 67"/>
                <a:gd name="T27" fmla="*/ 28 h 176"/>
                <a:gd name="T28" fmla="*/ 60 w 67"/>
                <a:gd name="T29" fmla="*/ 14 h 176"/>
                <a:gd name="T30" fmla="*/ 54 w 67"/>
                <a:gd name="T31" fmla="*/ 3 h 176"/>
                <a:gd name="T32" fmla="*/ 52 w 67"/>
                <a:gd name="T33" fmla="*/ 0 h 176"/>
                <a:gd name="T34" fmla="*/ 52 w 67"/>
                <a:gd name="T35" fmla="*/ 9 h 176"/>
                <a:gd name="T36" fmla="*/ 52 w 67"/>
                <a:gd name="T37" fmla="*/ 31 h 176"/>
                <a:gd name="T38" fmla="*/ 49 w 67"/>
                <a:gd name="T39" fmla="*/ 62 h 176"/>
                <a:gd name="T40" fmla="*/ 39 w 67"/>
                <a:gd name="T41" fmla="*/ 94 h 176"/>
                <a:gd name="T42" fmla="*/ 36 w 67"/>
                <a:gd name="T43" fmla="*/ 104 h 176"/>
                <a:gd name="T44" fmla="*/ 30 w 67"/>
                <a:gd name="T45" fmla="*/ 114 h 176"/>
                <a:gd name="T46" fmla="*/ 23 w 67"/>
                <a:gd name="T47" fmla="*/ 124 h 176"/>
                <a:gd name="T48" fmla="*/ 16 w 67"/>
                <a:gd name="T49" fmla="*/ 135 h 176"/>
                <a:gd name="T50" fmla="*/ 11 w 67"/>
                <a:gd name="T51" fmla="*/ 144 h 176"/>
                <a:gd name="T52" fmla="*/ 5 w 67"/>
                <a:gd name="T53" fmla="*/ 151 h 176"/>
                <a:gd name="T54" fmla="*/ 1 w 67"/>
                <a:gd name="T55" fmla="*/ 155 h 176"/>
                <a:gd name="T56" fmla="*/ 0 w 67"/>
                <a:gd name="T57" fmla="*/ 158 h 176"/>
                <a:gd name="T58" fmla="*/ 11 w 67"/>
                <a:gd name="T5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176">
                  <a:moveTo>
                    <a:pt x="11" y="176"/>
                  </a:moveTo>
                  <a:lnTo>
                    <a:pt x="12" y="174"/>
                  </a:lnTo>
                  <a:lnTo>
                    <a:pt x="15" y="169"/>
                  </a:lnTo>
                  <a:lnTo>
                    <a:pt x="21" y="162"/>
                  </a:lnTo>
                  <a:lnTo>
                    <a:pt x="28" y="153"/>
                  </a:lnTo>
                  <a:lnTo>
                    <a:pt x="35" y="143"/>
                  </a:lnTo>
                  <a:lnTo>
                    <a:pt x="42" y="132"/>
                  </a:lnTo>
                  <a:lnTo>
                    <a:pt x="46" y="122"/>
                  </a:lnTo>
                  <a:lnTo>
                    <a:pt x="51" y="113"/>
                  </a:lnTo>
                  <a:lnTo>
                    <a:pt x="60" y="86"/>
                  </a:lnTo>
                  <a:lnTo>
                    <a:pt x="65" y="67"/>
                  </a:lnTo>
                  <a:lnTo>
                    <a:pt x="66" y="53"/>
                  </a:lnTo>
                  <a:lnTo>
                    <a:pt x="67" y="40"/>
                  </a:lnTo>
                  <a:lnTo>
                    <a:pt x="65" y="28"/>
                  </a:lnTo>
                  <a:lnTo>
                    <a:pt x="60" y="14"/>
                  </a:lnTo>
                  <a:lnTo>
                    <a:pt x="54" y="3"/>
                  </a:lnTo>
                  <a:lnTo>
                    <a:pt x="52" y="0"/>
                  </a:lnTo>
                  <a:lnTo>
                    <a:pt x="52" y="9"/>
                  </a:lnTo>
                  <a:lnTo>
                    <a:pt x="52" y="31"/>
                  </a:lnTo>
                  <a:lnTo>
                    <a:pt x="49" y="62"/>
                  </a:lnTo>
                  <a:lnTo>
                    <a:pt x="39" y="94"/>
                  </a:lnTo>
                  <a:lnTo>
                    <a:pt x="36" y="104"/>
                  </a:lnTo>
                  <a:lnTo>
                    <a:pt x="30" y="114"/>
                  </a:lnTo>
                  <a:lnTo>
                    <a:pt x="23" y="124"/>
                  </a:lnTo>
                  <a:lnTo>
                    <a:pt x="16" y="135"/>
                  </a:lnTo>
                  <a:lnTo>
                    <a:pt x="11" y="144"/>
                  </a:lnTo>
                  <a:lnTo>
                    <a:pt x="5" y="151"/>
                  </a:lnTo>
                  <a:lnTo>
                    <a:pt x="1" y="155"/>
                  </a:lnTo>
                  <a:lnTo>
                    <a:pt x="0" y="158"/>
                  </a:lnTo>
                  <a:lnTo>
                    <a:pt x="11"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8307390" y="5080790"/>
              <a:ext cx="174625" cy="79375"/>
            </a:xfrm>
            <a:custGeom>
              <a:avLst/>
              <a:gdLst>
                <a:gd name="T0" fmla="*/ 0 w 220"/>
                <a:gd name="T1" fmla="*/ 100 h 100"/>
                <a:gd name="T2" fmla="*/ 1 w 220"/>
                <a:gd name="T3" fmla="*/ 100 h 100"/>
                <a:gd name="T4" fmla="*/ 6 w 220"/>
                <a:gd name="T5" fmla="*/ 99 h 100"/>
                <a:gd name="T6" fmla="*/ 13 w 220"/>
                <a:gd name="T7" fmla="*/ 97 h 100"/>
                <a:gd name="T8" fmla="*/ 23 w 220"/>
                <a:gd name="T9" fmla="*/ 93 h 100"/>
                <a:gd name="T10" fmla="*/ 35 w 220"/>
                <a:gd name="T11" fmla="*/ 88 h 100"/>
                <a:gd name="T12" fmla="*/ 50 w 220"/>
                <a:gd name="T13" fmla="*/ 83 h 100"/>
                <a:gd name="T14" fmla="*/ 66 w 220"/>
                <a:gd name="T15" fmla="*/ 76 h 100"/>
                <a:gd name="T16" fmla="*/ 84 w 220"/>
                <a:gd name="T17" fmla="*/ 68 h 100"/>
                <a:gd name="T18" fmla="*/ 105 w 220"/>
                <a:gd name="T19" fmla="*/ 57 h 100"/>
                <a:gd name="T20" fmla="*/ 127 w 220"/>
                <a:gd name="T21" fmla="*/ 47 h 100"/>
                <a:gd name="T22" fmla="*/ 150 w 220"/>
                <a:gd name="T23" fmla="*/ 36 h 100"/>
                <a:gd name="T24" fmla="*/ 172 w 220"/>
                <a:gd name="T25" fmla="*/ 25 h 100"/>
                <a:gd name="T26" fmla="*/ 191 w 220"/>
                <a:gd name="T27" fmla="*/ 15 h 100"/>
                <a:gd name="T28" fmla="*/ 206 w 220"/>
                <a:gd name="T29" fmla="*/ 7 h 100"/>
                <a:gd name="T30" fmla="*/ 217 w 220"/>
                <a:gd name="T31" fmla="*/ 2 h 100"/>
                <a:gd name="T32" fmla="*/ 220 w 220"/>
                <a:gd name="T33" fmla="*/ 0 h 100"/>
                <a:gd name="T34" fmla="*/ 217 w 220"/>
                <a:gd name="T35" fmla="*/ 11 h 100"/>
                <a:gd name="T36" fmla="*/ 213 w 220"/>
                <a:gd name="T37" fmla="*/ 14 h 100"/>
                <a:gd name="T38" fmla="*/ 205 w 220"/>
                <a:gd name="T39" fmla="*/ 18 h 100"/>
                <a:gd name="T40" fmla="*/ 192 w 220"/>
                <a:gd name="T41" fmla="*/ 25 h 100"/>
                <a:gd name="T42" fmla="*/ 176 w 220"/>
                <a:gd name="T43" fmla="*/ 34 h 100"/>
                <a:gd name="T44" fmla="*/ 158 w 220"/>
                <a:gd name="T45" fmla="*/ 45 h 100"/>
                <a:gd name="T46" fmla="*/ 137 w 220"/>
                <a:gd name="T47" fmla="*/ 55 h 100"/>
                <a:gd name="T48" fmla="*/ 116 w 220"/>
                <a:gd name="T49" fmla="*/ 67 h 100"/>
                <a:gd name="T50" fmla="*/ 97 w 220"/>
                <a:gd name="T51" fmla="*/ 76 h 100"/>
                <a:gd name="T52" fmla="*/ 78 w 220"/>
                <a:gd name="T53" fmla="*/ 84 h 100"/>
                <a:gd name="T54" fmla="*/ 62 w 220"/>
                <a:gd name="T55" fmla="*/ 90 h 100"/>
                <a:gd name="T56" fmla="*/ 48 w 220"/>
                <a:gd name="T57" fmla="*/ 94 h 100"/>
                <a:gd name="T58" fmla="*/ 37 w 220"/>
                <a:gd name="T59" fmla="*/ 97 h 100"/>
                <a:gd name="T60" fmla="*/ 26 w 220"/>
                <a:gd name="T61" fmla="*/ 99 h 100"/>
                <a:gd name="T62" fmla="*/ 16 w 220"/>
                <a:gd name="T63" fmla="*/ 100 h 100"/>
                <a:gd name="T64" fmla="*/ 8 w 220"/>
                <a:gd name="T65" fmla="*/ 100 h 100"/>
                <a:gd name="T66" fmla="*/ 0 w 220"/>
                <a:gd name="T6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100">
                  <a:moveTo>
                    <a:pt x="0" y="100"/>
                  </a:moveTo>
                  <a:lnTo>
                    <a:pt x="1" y="100"/>
                  </a:lnTo>
                  <a:lnTo>
                    <a:pt x="6" y="99"/>
                  </a:lnTo>
                  <a:lnTo>
                    <a:pt x="13" y="97"/>
                  </a:lnTo>
                  <a:lnTo>
                    <a:pt x="23" y="93"/>
                  </a:lnTo>
                  <a:lnTo>
                    <a:pt x="35" y="88"/>
                  </a:lnTo>
                  <a:lnTo>
                    <a:pt x="50" y="83"/>
                  </a:lnTo>
                  <a:lnTo>
                    <a:pt x="66" y="76"/>
                  </a:lnTo>
                  <a:lnTo>
                    <a:pt x="84" y="68"/>
                  </a:lnTo>
                  <a:lnTo>
                    <a:pt x="105" y="57"/>
                  </a:lnTo>
                  <a:lnTo>
                    <a:pt x="127" y="47"/>
                  </a:lnTo>
                  <a:lnTo>
                    <a:pt x="150" y="36"/>
                  </a:lnTo>
                  <a:lnTo>
                    <a:pt x="172" y="25"/>
                  </a:lnTo>
                  <a:lnTo>
                    <a:pt x="191" y="15"/>
                  </a:lnTo>
                  <a:lnTo>
                    <a:pt x="206" y="7"/>
                  </a:lnTo>
                  <a:lnTo>
                    <a:pt x="217" y="2"/>
                  </a:lnTo>
                  <a:lnTo>
                    <a:pt x="220" y="0"/>
                  </a:lnTo>
                  <a:lnTo>
                    <a:pt x="217" y="11"/>
                  </a:lnTo>
                  <a:lnTo>
                    <a:pt x="213" y="14"/>
                  </a:lnTo>
                  <a:lnTo>
                    <a:pt x="205" y="18"/>
                  </a:lnTo>
                  <a:lnTo>
                    <a:pt x="192" y="25"/>
                  </a:lnTo>
                  <a:lnTo>
                    <a:pt x="176" y="34"/>
                  </a:lnTo>
                  <a:lnTo>
                    <a:pt x="158" y="45"/>
                  </a:lnTo>
                  <a:lnTo>
                    <a:pt x="137" y="55"/>
                  </a:lnTo>
                  <a:lnTo>
                    <a:pt x="116" y="67"/>
                  </a:lnTo>
                  <a:lnTo>
                    <a:pt x="97" y="76"/>
                  </a:lnTo>
                  <a:lnTo>
                    <a:pt x="78" y="84"/>
                  </a:lnTo>
                  <a:lnTo>
                    <a:pt x="62" y="90"/>
                  </a:lnTo>
                  <a:lnTo>
                    <a:pt x="48" y="94"/>
                  </a:lnTo>
                  <a:lnTo>
                    <a:pt x="37" y="97"/>
                  </a:lnTo>
                  <a:lnTo>
                    <a:pt x="26" y="99"/>
                  </a:lnTo>
                  <a:lnTo>
                    <a:pt x="16" y="100"/>
                  </a:lnTo>
                  <a:lnTo>
                    <a:pt x="8" y="100"/>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8408990" y="4441028"/>
              <a:ext cx="382588" cy="173037"/>
            </a:xfrm>
            <a:custGeom>
              <a:avLst/>
              <a:gdLst>
                <a:gd name="T0" fmla="*/ 1 w 481"/>
                <a:gd name="T1" fmla="*/ 195 h 216"/>
                <a:gd name="T2" fmla="*/ 11 w 481"/>
                <a:gd name="T3" fmla="*/ 169 h 216"/>
                <a:gd name="T4" fmla="*/ 37 w 481"/>
                <a:gd name="T5" fmla="*/ 131 h 216"/>
                <a:gd name="T6" fmla="*/ 83 w 481"/>
                <a:gd name="T7" fmla="*/ 91 h 216"/>
                <a:gd name="T8" fmla="*/ 132 w 481"/>
                <a:gd name="T9" fmla="*/ 67 h 216"/>
                <a:gd name="T10" fmla="*/ 164 w 481"/>
                <a:gd name="T11" fmla="*/ 56 h 216"/>
                <a:gd name="T12" fmla="*/ 195 w 481"/>
                <a:gd name="T13" fmla="*/ 47 h 216"/>
                <a:gd name="T14" fmla="*/ 226 w 481"/>
                <a:gd name="T15" fmla="*/ 40 h 216"/>
                <a:gd name="T16" fmla="*/ 257 w 481"/>
                <a:gd name="T17" fmla="*/ 33 h 216"/>
                <a:gd name="T18" fmla="*/ 289 w 481"/>
                <a:gd name="T19" fmla="*/ 29 h 216"/>
                <a:gd name="T20" fmla="*/ 322 w 481"/>
                <a:gd name="T21" fmla="*/ 24 h 216"/>
                <a:gd name="T22" fmla="*/ 356 w 481"/>
                <a:gd name="T23" fmla="*/ 20 h 216"/>
                <a:gd name="T24" fmla="*/ 400 w 481"/>
                <a:gd name="T25" fmla="*/ 14 h 216"/>
                <a:gd name="T26" fmla="*/ 433 w 481"/>
                <a:gd name="T27" fmla="*/ 10 h 216"/>
                <a:gd name="T28" fmla="*/ 453 w 481"/>
                <a:gd name="T29" fmla="*/ 8 h 216"/>
                <a:gd name="T30" fmla="*/ 470 w 481"/>
                <a:gd name="T31" fmla="*/ 3 h 216"/>
                <a:gd name="T32" fmla="*/ 481 w 481"/>
                <a:gd name="T33" fmla="*/ 18 h 216"/>
                <a:gd name="T34" fmla="*/ 461 w 481"/>
                <a:gd name="T35" fmla="*/ 25 h 216"/>
                <a:gd name="T36" fmla="*/ 445 w 481"/>
                <a:gd name="T37" fmla="*/ 29 h 216"/>
                <a:gd name="T38" fmla="*/ 419 w 481"/>
                <a:gd name="T39" fmla="*/ 31 h 216"/>
                <a:gd name="T40" fmla="*/ 373 w 481"/>
                <a:gd name="T41" fmla="*/ 37 h 216"/>
                <a:gd name="T42" fmla="*/ 339 w 481"/>
                <a:gd name="T43" fmla="*/ 41 h 216"/>
                <a:gd name="T44" fmla="*/ 305 w 481"/>
                <a:gd name="T45" fmla="*/ 45 h 216"/>
                <a:gd name="T46" fmla="*/ 273 w 481"/>
                <a:gd name="T47" fmla="*/ 49 h 216"/>
                <a:gd name="T48" fmla="*/ 241 w 481"/>
                <a:gd name="T49" fmla="*/ 55 h 216"/>
                <a:gd name="T50" fmla="*/ 210 w 481"/>
                <a:gd name="T51" fmla="*/ 62 h 216"/>
                <a:gd name="T52" fmla="*/ 177 w 481"/>
                <a:gd name="T53" fmla="*/ 70 h 216"/>
                <a:gd name="T54" fmla="*/ 146 w 481"/>
                <a:gd name="T55" fmla="*/ 79 h 216"/>
                <a:gd name="T56" fmla="*/ 115 w 481"/>
                <a:gd name="T57" fmla="*/ 92 h 216"/>
                <a:gd name="T58" fmla="*/ 58 w 481"/>
                <a:gd name="T59" fmla="*/ 129 h 216"/>
                <a:gd name="T60" fmla="*/ 26 w 481"/>
                <a:gd name="T61" fmla="*/ 170 h 216"/>
                <a:gd name="T62" fmla="*/ 13 w 481"/>
                <a:gd name="T63" fmla="*/ 203 h 216"/>
                <a:gd name="T64" fmla="*/ 10 w 481"/>
                <a:gd name="T6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1" h="216">
                  <a:moveTo>
                    <a:pt x="0" y="198"/>
                  </a:moveTo>
                  <a:lnTo>
                    <a:pt x="1" y="195"/>
                  </a:lnTo>
                  <a:lnTo>
                    <a:pt x="5" y="184"/>
                  </a:lnTo>
                  <a:lnTo>
                    <a:pt x="11" y="169"/>
                  </a:lnTo>
                  <a:lnTo>
                    <a:pt x="22" y="151"/>
                  </a:lnTo>
                  <a:lnTo>
                    <a:pt x="37" y="131"/>
                  </a:lnTo>
                  <a:lnTo>
                    <a:pt x="56" y="110"/>
                  </a:lnTo>
                  <a:lnTo>
                    <a:pt x="83" y="91"/>
                  </a:lnTo>
                  <a:lnTo>
                    <a:pt x="116" y="74"/>
                  </a:lnTo>
                  <a:lnTo>
                    <a:pt x="132" y="67"/>
                  </a:lnTo>
                  <a:lnTo>
                    <a:pt x="147" y="61"/>
                  </a:lnTo>
                  <a:lnTo>
                    <a:pt x="164" y="56"/>
                  </a:lnTo>
                  <a:lnTo>
                    <a:pt x="178" y="52"/>
                  </a:lnTo>
                  <a:lnTo>
                    <a:pt x="195" y="47"/>
                  </a:lnTo>
                  <a:lnTo>
                    <a:pt x="210" y="44"/>
                  </a:lnTo>
                  <a:lnTo>
                    <a:pt x="226" y="40"/>
                  </a:lnTo>
                  <a:lnTo>
                    <a:pt x="242" y="37"/>
                  </a:lnTo>
                  <a:lnTo>
                    <a:pt x="257" y="33"/>
                  </a:lnTo>
                  <a:lnTo>
                    <a:pt x="273" y="31"/>
                  </a:lnTo>
                  <a:lnTo>
                    <a:pt x="289" y="29"/>
                  </a:lnTo>
                  <a:lnTo>
                    <a:pt x="305" y="26"/>
                  </a:lnTo>
                  <a:lnTo>
                    <a:pt x="322" y="24"/>
                  </a:lnTo>
                  <a:lnTo>
                    <a:pt x="339" y="22"/>
                  </a:lnTo>
                  <a:lnTo>
                    <a:pt x="356" y="20"/>
                  </a:lnTo>
                  <a:lnTo>
                    <a:pt x="373" y="17"/>
                  </a:lnTo>
                  <a:lnTo>
                    <a:pt x="400" y="14"/>
                  </a:lnTo>
                  <a:lnTo>
                    <a:pt x="419" y="13"/>
                  </a:lnTo>
                  <a:lnTo>
                    <a:pt x="433" y="10"/>
                  </a:lnTo>
                  <a:lnTo>
                    <a:pt x="445" y="9"/>
                  </a:lnTo>
                  <a:lnTo>
                    <a:pt x="453" y="8"/>
                  </a:lnTo>
                  <a:lnTo>
                    <a:pt x="461" y="6"/>
                  </a:lnTo>
                  <a:lnTo>
                    <a:pt x="470" y="3"/>
                  </a:lnTo>
                  <a:lnTo>
                    <a:pt x="481" y="0"/>
                  </a:lnTo>
                  <a:lnTo>
                    <a:pt x="481" y="18"/>
                  </a:lnTo>
                  <a:lnTo>
                    <a:pt x="470" y="22"/>
                  </a:lnTo>
                  <a:lnTo>
                    <a:pt x="461" y="25"/>
                  </a:lnTo>
                  <a:lnTo>
                    <a:pt x="453" y="28"/>
                  </a:lnTo>
                  <a:lnTo>
                    <a:pt x="445" y="29"/>
                  </a:lnTo>
                  <a:lnTo>
                    <a:pt x="433" y="30"/>
                  </a:lnTo>
                  <a:lnTo>
                    <a:pt x="419" y="31"/>
                  </a:lnTo>
                  <a:lnTo>
                    <a:pt x="400" y="33"/>
                  </a:lnTo>
                  <a:lnTo>
                    <a:pt x="373" y="37"/>
                  </a:lnTo>
                  <a:lnTo>
                    <a:pt x="356" y="39"/>
                  </a:lnTo>
                  <a:lnTo>
                    <a:pt x="339" y="41"/>
                  </a:lnTo>
                  <a:lnTo>
                    <a:pt x="322" y="43"/>
                  </a:lnTo>
                  <a:lnTo>
                    <a:pt x="305" y="45"/>
                  </a:lnTo>
                  <a:lnTo>
                    <a:pt x="289" y="47"/>
                  </a:lnTo>
                  <a:lnTo>
                    <a:pt x="273" y="49"/>
                  </a:lnTo>
                  <a:lnTo>
                    <a:pt x="257" y="53"/>
                  </a:lnTo>
                  <a:lnTo>
                    <a:pt x="241" y="55"/>
                  </a:lnTo>
                  <a:lnTo>
                    <a:pt x="225" y="59"/>
                  </a:lnTo>
                  <a:lnTo>
                    <a:pt x="210" y="62"/>
                  </a:lnTo>
                  <a:lnTo>
                    <a:pt x="193" y="66"/>
                  </a:lnTo>
                  <a:lnTo>
                    <a:pt x="177" y="70"/>
                  </a:lnTo>
                  <a:lnTo>
                    <a:pt x="162" y="75"/>
                  </a:lnTo>
                  <a:lnTo>
                    <a:pt x="146" y="79"/>
                  </a:lnTo>
                  <a:lnTo>
                    <a:pt x="131" y="85"/>
                  </a:lnTo>
                  <a:lnTo>
                    <a:pt x="115" y="92"/>
                  </a:lnTo>
                  <a:lnTo>
                    <a:pt x="83" y="109"/>
                  </a:lnTo>
                  <a:lnTo>
                    <a:pt x="58" y="129"/>
                  </a:lnTo>
                  <a:lnTo>
                    <a:pt x="39" y="150"/>
                  </a:lnTo>
                  <a:lnTo>
                    <a:pt x="26" y="170"/>
                  </a:lnTo>
                  <a:lnTo>
                    <a:pt x="18" y="189"/>
                  </a:lnTo>
                  <a:lnTo>
                    <a:pt x="13" y="203"/>
                  </a:lnTo>
                  <a:lnTo>
                    <a:pt x="10" y="213"/>
                  </a:lnTo>
                  <a:lnTo>
                    <a:pt x="10" y="216"/>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8231190" y="4826790"/>
              <a:ext cx="1303338" cy="509587"/>
            </a:xfrm>
            <a:custGeom>
              <a:avLst/>
              <a:gdLst>
                <a:gd name="T0" fmla="*/ 20 w 1643"/>
                <a:gd name="T1" fmla="*/ 639 h 641"/>
                <a:gd name="T2" fmla="*/ 53 w 1643"/>
                <a:gd name="T3" fmla="*/ 626 h 641"/>
                <a:gd name="T4" fmla="*/ 110 w 1643"/>
                <a:gd name="T5" fmla="*/ 605 h 641"/>
                <a:gd name="T6" fmla="*/ 186 w 1643"/>
                <a:gd name="T7" fmla="*/ 577 h 641"/>
                <a:gd name="T8" fmla="*/ 274 w 1643"/>
                <a:gd name="T9" fmla="*/ 543 h 641"/>
                <a:gd name="T10" fmla="*/ 373 w 1643"/>
                <a:gd name="T11" fmla="*/ 506 h 641"/>
                <a:gd name="T12" fmla="*/ 476 w 1643"/>
                <a:gd name="T13" fmla="*/ 467 h 641"/>
                <a:gd name="T14" fmla="*/ 577 w 1643"/>
                <a:gd name="T15" fmla="*/ 428 h 641"/>
                <a:gd name="T16" fmla="*/ 674 w 1643"/>
                <a:gd name="T17" fmla="*/ 390 h 641"/>
                <a:gd name="T18" fmla="*/ 760 w 1643"/>
                <a:gd name="T19" fmla="*/ 357 h 641"/>
                <a:gd name="T20" fmla="*/ 831 w 1643"/>
                <a:gd name="T21" fmla="*/ 328 h 641"/>
                <a:gd name="T22" fmla="*/ 888 w 1643"/>
                <a:gd name="T23" fmla="*/ 305 h 641"/>
                <a:gd name="T24" fmla="*/ 965 w 1643"/>
                <a:gd name="T25" fmla="*/ 275 h 641"/>
                <a:gd name="T26" fmla="*/ 1058 w 1643"/>
                <a:gd name="T27" fmla="*/ 240 h 641"/>
                <a:gd name="T28" fmla="*/ 1158 w 1643"/>
                <a:gd name="T29" fmla="*/ 202 h 641"/>
                <a:gd name="T30" fmla="*/ 1261 w 1643"/>
                <a:gd name="T31" fmla="*/ 164 h 641"/>
                <a:gd name="T32" fmla="*/ 1363 w 1643"/>
                <a:gd name="T33" fmla="*/ 128 h 641"/>
                <a:gd name="T34" fmla="*/ 1455 w 1643"/>
                <a:gd name="T35" fmla="*/ 94 h 641"/>
                <a:gd name="T36" fmla="*/ 1534 w 1643"/>
                <a:gd name="T37" fmla="*/ 64 h 641"/>
                <a:gd name="T38" fmla="*/ 1595 w 1643"/>
                <a:gd name="T39" fmla="*/ 42 h 641"/>
                <a:gd name="T40" fmla="*/ 1631 w 1643"/>
                <a:gd name="T41" fmla="*/ 30 h 641"/>
                <a:gd name="T42" fmla="*/ 1643 w 1643"/>
                <a:gd name="T43" fmla="*/ 0 h 641"/>
                <a:gd name="T44" fmla="*/ 1626 w 1643"/>
                <a:gd name="T45" fmla="*/ 6 h 641"/>
                <a:gd name="T46" fmla="*/ 1583 w 1643"/>
                <a:gd name="T47" fmla="*/ 20 h 641"/>
                <a:gd name="T48" fmla="*/ 1515 w 1643"/>
                <a:gd name="T49" fmla="*/ 45 h 641"/>
                <a:gd name="T50" fmla="*/ 1431 w 1643"/>
                <a:gd name="T51" fmla="*/ 73 h 641"/>
                <a:gd name="T52" fmla="*/ 1334 w 1643"/>
                <a:gd name="T53" fmla="*/ 108 h 641"/>
                <a:gd name="T54" fmla="*/ 1233 w 1643"/>
                <a:gd name="T55" fmla="*/ 144 h 641"/>
                <a:gd name="T56" fmla="*/ 1129 w 1643"/>
                <a:gd name="T57" fmla="*/ 181 h 641"/>
                <a:gd name="T58" fmla="*/ 1031 w 1643"/>
                <a:gd name="T59" fmla="*/ 216 h 641"/>
                <a:gd name="T60" fmla="*/ 943 w 1643"/>
                <a:gd name="T61" fmla="*/ 248 h 641"/>
                <a:gd name="T62" fmla="*/ 871 w 1643"/>
                <a:gd name="T63" fmla="*/ 275 h 641"/>
                <a:gd name="T64" fmla="*/ 813 w 1643"/>
                <a:gd name="T65" fmla="*/ 299 h 641"/>
                <a:gd name="T66" fmla="*/ 736 w 1643"/>
                <a:gd name="T67" fmla="*/ 330 h 641"/>
                <a:gd name="T68" fmla="*/ 645 w 1643"/>
                <a:gd name="T69" fmla="*/ 366 h 641"/>
                <a:gd name="T70" fmla="*/ 545 w 1643"/>
                <a:gd name="T71" fmla="*/ 404 h 641"/>
                <a:gd name="T72" fmla="*/ 440 w 1643"/>
                <a:gd name="T73" fmla="*/ 444 h 641"/>
                <a:gd name="T74" fmla="*/ 335 w 1643"/>
                <a:gd name="T75" fmla="*/ 483 h 641"/>
                <a:gd name="T76" fmla="*/ 237 w 1643"/>
                <a:gd name="T77" fmla="*/ 520 h 641"/>
                <a:gd name="T78" fmla="*/ 150 w 1643"/>
                <a:gd name="T79" fmla="*/ 554 h 641"/>
                <a:gd name="T80" fmla="*/ 79 w 1643"/>
                <a:gd name="T81" fmla="*/ 580 h 641"/>
                <a:gd name="T82" fmla="*/ 27 w 1643"/>
                <a:gd name="T83" fmla="*/ 598 h 641"/>
                <a:gd name="T84" fmla="*/ 3 w 1643"/>
                <a:gd name="T85" fmla="*/ 60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3" h="641">
                  <a:moveTo>
                    <a:pt x="13" y="641"/>
                  </a:moveTo>
                  <a:lnTo>
                    <a:pt x="14" y="640"/>
                  </a:lnTo>
                  <a:lnTo>
                    <a:pt x="20" y="639"/>
                  </a:lnTo>
                  <a:lnTo>
                    <a:pt x="28" y="635"/>
                  </a:lnTo>
                  <a:lnTo>
                    <a:pt x="39" y="632"/>
                  </a:lnTo>
                  <a:lnTo>
                    <a:pt x="53" y="626"/>
                  </a:lnTo>
                  <a:lnTo>
                    <a:pt x="69" y="620"/>
                  </a:lnTo>
                  <a:lnTo>
                    <a:pt x="89" y="613"/>
                  </a:lnTo>
                  <a:lnTo>
                    <a:pt x="110" y="605"/>
                  </a:lnTo>
                  <a:lnTo>
                    <a:pt x="133" y="596"/>
                  </a:lnTo>
                  <a:lnTo>
                    <a:pt x="158" y="587"/>
                  </a:lnTo>
                  <a:lnTo>
                    <a:pt x="186" y="577"/>
                  </a:lnTo>
                  <a:lnTo>
                    <a:pt x="214" y="566"/>
                  </a:lnTo>
                  <a:lnTo>
                    <a:pt x="243" y="555"/>
                  </a:lnTo>
                  <a:lnTo>
                    <a:pt x="274" y="543"/>
                  </a:lnTo>
                  <a:lnTo>
                    <a:pt x="307" y="530"/>
                  </a:lnTo>
                  <a:lnTo>
                    <a:pt x="340" y="519"/>
                  </a:lnTo>
                  <a:lnTo>
                    <a:pt x="373" y="506"/>
                  </a:lnTo>
                  <a:lnTo>
                    <a:pt x="407" y="492"/>
                  </a:lnTo>
                  <a:lnTo>
                    <a:pt x="441" y="480"/>
                  </a:lnTo>
                  <a:lnTo>
                    <a:pt x="476" y="467"/>
                  </a:lnTo>
                  <a:lnTo>
                    <a:pt x="510" y="453"/>
                  </a:lnTo>
                  <a:lnTo>
                    <a:pt x="544" y="441"/>
                  </a:lnTo>
                  <a:lnTo>
                    <a:pt x="577" y="428"/>
                  </a:lnTo>
                  <a:lnTo>
                    <a:pt x="611" y="415"/>
                  </a:lnTo>
                  <a:lnTo>
                    <a:pt x="643" y="403"/>
                  </a:lnTo>
                  <a:lnTo>
                    <a:pt x="674" y="390"/>
                  </a:lnTo>
                  <a:lnTo>
                    <a:pt x="704" y="379"/>
                  </a:lnTo>
                  <a:lnTo>
                    <a:pt x="733" y="367"/>
                  </a:lnTo>
                  <a:lnTo>
                    <a:pt x="760" y="357"/>
                  </a:lnTo>
                  <a:lnTo>
                    <a:pt x="786" y="346"/>
                  </a:lnTo>
                  <a:lnTo>
                    <a:pt x="809" y="337"/>
                  </a:lnTo>
                  <a:lnTo>
                    <a:pt x="831" y="328"/>
                  </a:lnTo>
                  <a:lnTo>
                    <a:pt x="848" y="321"/>
                  </a:lnTo>
                  <a:lnTo>
                    <a:pt x="866" y="313"/>
                  </a:lnTo>
                  <a:lnTo>
                    <a:pt x="888" y="305"/>
                  </a:lnTo>
                  <a:lnTo>
                    <a:pt x="912" y="296"/>
                  </a:lnTo>
                  <a:lnTo>
                    <a:pt x="938" y="285"/>
                  </a:lnTo>
                  <a:lnTo>
                    <a:pt x="965" y="275"/>
                  </a:lnTo>
                  <a:lnTo>
                    <a:pt x="995" y="263"/>
                  </a:lnTo>
                  <a:lnTo>
                    <a:pt x="1025" y="252"/>
                  </a:lnTo>
                  <a:lnTo>
                    <a:pt x="1058" y="240"/>
                  </a:lnTo>
                  <a:lnTo>
                    <a:pt x="1091" y="228"/>
                  </a:lnTo>
                  <a:lnTo>
                    <a:pt x="1124" y="215"/>
                  </a:lnTo>
                  <a:lnTo>
                    <a:pt x="1158" y="202"/>
                  </a:lnTo>
                  <a:lnTo>
                    <a:pt x="1192" y="190"/>
                  </a:lnTo>
                  <a:lnTo>
                    <a:pt x="1227" y="177"/>
                  </a:lnTo>
                  <a:lnTo>
                    <a:pt x="1261" y="164"/>
                  </a:lnTo>
                  <a:lnTo>
                    <a:pt x="1296" y="152"/>
                  </a:lnTo>
                  <a:lnTo>
                    <a:pt x="1329" y="140"/>
                  </a:lnTo>
                  <a:lnTo>
                    <a:pt x="1363" y="128"/>
                  </a:lnTo>
                  <a:lnTo>
                    <a:pt x="1395" y="116"/>
                  </a:lnTo>
                  <a:lnTo>
                    <a:pt x="1426" y="105"/>
                  </a:lnTo>
                  <a:lnTo>
                    <a:pt x="1455" y="94"/>
                  </a:lnTo>
                  <a:lnTo>
                    <a:pt x="1484" y="84"/>
                  </a:lnTo>
                  <a:lnTo>
                    <a:pt x="1510" y="73"/>
                  </a:lnTo>
                  <a:lnTo>
                    <a:pt x="1534" y="64"/>
                  </a:lnTo>
                  <a:lnTo>
                    <a:pt x="1557" y="56"/>
                  </a:lnTo>
                  <a:lnTo>
                    <a:pt x="1577" y="49"/>
                  </a:lnTo>
                  <a:lnTo>
                    <a:pt x="1595" y="42"/>
                  </a:lnTo>
                  <a:lnTo>
                    <a:pt x="1610" y="38"/>
                  </a:lnTo>
                  <a:lnTo>
                    <a:pt x="1622" y="33"/>
                  </a:lnTo>
                  <a:lnTo>
                    <a:pt x="1631" y="30"/>
                  </a:lnTo>
                  <a:lnTo>
                    <a:pt x="1636" y="29"/>
                  </a:lnTo>
                  <a:lnTo>
                    <a:pt x="1638" y="27"/>
                  </a:lnTo>
                  <a:lnTo>
                    <a:pt x="1643" y="0"/>
                  </a:lnTo>
                  <a:lnTo>
                    <a:pt x="1640" y="1"/>
                  </a:lnTo>
                  <a:lnTo>
                    <a:pt x="1636" y="2"/>
                  </a:lnTo>
                  <a:lnTo>
                    <a:pt x="1626" y="6"/>
                  </a:lnTo>
                  <a:lnTo>
                    <a:pt x="1615" y="9"/>
                  </a:lnTo>
                  <a:lnTo>
                    <a:pt x="1600" y="15"/>
                  </a:lnTo>
                  <a:lnTo>
                    <a:pt x="1583" y="20"/>
                  </a:lnTo>
                  <a:lnTo>
                    <a:pt x="1562" y="27"/>
                  </a:lnTo>
                  <a:lnTo>
                    <a:pt x="1540" y="35"/>
                  </a:lnTo>
                  <a:lnTo>
                    <a:pt x="1515" y="45"/>
                  </a:lnTo>
                  <a:lnTo>
                    <a:pt x="1488" y="54"/>
                  </a:lnTo>
                  <a:lnTo>
                    <a:pt x="1461" y="63"/>
                  </a:lnTo>
                  <a:lnTo>
                    <a:pt x="1431" y="73"/>
                  </a:lnTo>
                  <a:lnTo>
                    <a:pt x="1400" y="85"/>
                  </a:lnTo>
                  <a:lnTo>
                    <a:pt x="1367" y="95"/>
                  </a:lnTo>
                  <a:lnTo>
                    <a:pt x="1334" y="108"/>
                  </a:lnTo>
                  <a:lnTo>
                    <a:pt x="1301" y="120"/>
                  </a:lnTo>
                  <a:lnTo>
                    <a:pt x="1266" y="131"/>
                  </a:lnTo>
                  <a:lnTo>
                    <a:pt x="1233" y="144"/>
                  </a:lnTo>
                  <a:lnTo>
                    <a:pt x="1198" y="156"/>
                  </a:lnTo>
                  <a:lnTo>
                    <a:pt x="1163" y="168"/>
                  </a:lnTo>
                  <a:lnTo>
                    <a:pt x="1129" y="181"/>
                  </a:lnTo>
                  <a:lnTo>
                    <a:pt x="1096" y="192"/>
                  </a:lnTo>
                  <a:lnTo>
                    <a:pt x="1062" y="205"/>
                  </a:lnTo>
                  <a:lnTo>
                    <a:pt x="1031" y="216"/>
                  </a:lnTo>
                  <a:lnTo>
                    <a:pt x="1000" y="227"/>
                  </a:lnTo>
                  <a:lnTo>
                    <a:pt x="971" y="238"/>
                  </a:lnTo>
                  <a:lnTo>
                    <a:pt x="943" y="248"/>
                  </a:lnTo>
                  <a:lnTo>
                    <a:pt x="917" y="258"/>
                  </a:lnTo>
                  <a:lnTo>
                    <a:pt x="893" y="267"/>
                  </a:lnTo>
                  <a:lnTo>
                    <a:pt x="871" y="275"/>
                  </a:lnTo>
                  <a:lnTo>
                    <a:pt x="853" y="283"/>
                  </a:lnTo>
                  <a:lnTo>
                    <a:pt x="835" y="290"/>
                  </a:lnTo>
                  <a:lnTo>
                    <a:pt x="813" y="299"/>
                  </a:lnTo>
                  <a:lnTo>
                    <a:pt x="790" y="308"/>
                  </a:lnTo>
                  <a:lnTo>
                    <a:pt x="764" y="319"/>
                  </a:lnTo>
                  <a:lnTo>
                    <a:pt x="736" y="330"/>
                  </a:lnTo>
                  <a:lnTo>
                    <a:pt x="707" y="342"/>
                  </a:lnTo>
                  <a:lnTo>
                    <a:pt x="677" y="353"/>
                  </a:lnTo>
                  <a:lnTo>
                    <a:pt x="645" y="366"/>
                  </a:lnTo>
                  <a:lnTo>
                    <a:pt x="613" y="379"/>
                  </a:lnTo>
                  <a:lnTo>
                    <a:pt x="578" y="391"/>
                  </a:lnTo>
                  <a:lnTo>
                    <a:pt x="545" y="404"/>
                  </a:lnTo>
                  <a:lnTo>
                    <a:pt x="510" y="418"/>
                  </a:lnTo>
                  <a:lnTo>
                    <a:pt x="475" y="430"/>
                  </a:lnTo>
                  <a:lnTo>
                    <a:pt x="440" y="444"/>
                  </a:lnTo>
                  <a:lnTo>
                    <a:pt x="404" y="457"/>
                  </a:lnTo>
                  <a:lnTo>
                    <a:pt x="370" y="471"/>
                  </a:lnTo>
                  <a:lnTo>
                    <a:pt x="335" y="483"/>
                  </a:lnTo>
                  <a:lnTo>
                    <a:pt x="302" y="496"/>
                  </a:lnTo>
                  <a:lnTo>
                    <a:pt x="270" y="509"/>
                  </a:lnTo>
                  <a:lnTo>
                    <a:pt x="237" y="520"/>
                  </a:lnTo>
                  <a:lnTo>
                    <a:pt x="206" y="532"/>
                  </a:lnTo>
                  <a:lnTo>
                    <a:pt x="178" y="543"/>
                  </a:lnTo>
                  <a:lnTo>
                    <a:pt x="150" y="554"/>
                  </a:lnTo>
                  <a:lnTo>
                    <a:pt x="123" y="563"/>
                  </a:lnTo>
                  <a:lnTo>
                    <a:pt x="100" y="572"/>
                  </a:lnTo>
                  <a:lnTo>
                    <a:pt x="79" y="580"/>
                  </a:lnTo>
                  <a:lnTo>
                    <a:pt x="59" y="587"/>
                  </a:lnTo>
                  <a:lnTo>
                    <a:pt x="42" y="594"/>
                  </a:lnTo>
                  <a:lnTo>
                    <a:pt x="27" y="598"/>
                  </a:lnTo>
                  <a:lnTo>
                    <a:pt x="15" y="603"/>
                  </a:lnTo>
                  <a:lnTo>
                    <a:pt x="7" y="606"/>
                  </a:lnTo>
                  <a:lnTo>
                    <a:pt x="3" y="608"/>
                  </a:lnTo>
                  <a:lnTo>
                    <a:pt x="0" y="609"/>
                  </a:lnTo>
                  <a:lnTo>
                    <a:pt x="13" y="6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8851903" y="4437853"/>
              <a:ext cx="468313" cy="265112"/>
            </a:xfrm>
            <a:custGeom>
              <a:avLst/>
              <a:gdLst>
                <a:gd name="T0" fmla="*/ 588 w 590"/>
                <a:gd name="T1" fmla="*/ 332 h 335"/>
                <a:gd name="T2" fmla="*/ 572 w 590"/>
                <a:gd name="T3" fmla="*/ 323 h 335"/>
                <a:gd name="T4" fmla="*/ 542 w 590"/>
                <a:gd name="T5" fmla="*/ 305 h 335"/>
                <a:gd name="T6" fmla="*/ 503 w 590"/>
                <a:gd name="T7" fmla="*/ 283 h 335"/>
                <a:gd name="T8" fmla="*/ 459 w 590"/>
                <a:gd name="T9" fmla="*/ 258 h 335"/>
                <a:gd name="T10" fmla="*/ 412 w 590"/>
                <a:gd name="T11" fmla="*/ 232 h 335"/>
                <a:gd name="T12" fmla="*/ 367 w 590"/>
                <a:gd name="T13" fmla="*/ 205 h 335"/>
                <a:gd name="T14" fmla="*/ 326 w 590"/>
                <a:gd name="T15" fmla="*/ 182 h 335"/>
                <a:gd name="T16" fmla="*/ 296 w 590"/>
                <a:gd name="T17" fmla="*/ 165 h 335"/>
                <a:gd name="T18" fmla="*/ 261 w 590"/>
                <a:gd name="T19" fmla="*/ 144 h 335"/>
                <a:gd name="T20" fmla="*/ 217 w 590"/>
                <a:gd name="T21" fmla="*/ 118 h 335"/>
                <a:gd name="T22" fmla="*/ 170 w 590"/>
                <a:gd name="T23" fmla="*/ 88 h 335"/>
                <a:gd name="T24" fmla="*/ 121 w 590"/>
                <a:gd name="T25" fmla="*/ 59 h 335"/>
                <a:gd name="T26" fmla="*/ 78 w 590"/>
                <a:gd name="T27" fmla="*/ 34 h 335"/>
                <a:gd name="T28" fmla="*/ 42 w 590"/>
                <a:gd name="T29" fmla="*/ 14 h 335"/>
                <a:gd name="T30" fmla="*/ 19 w 590"/>
                <a:gd name="T31" fmla="*/ 3 h 335"/>
                <a:gd name="T32" fmla="*/ 4 w 590"/>
                <a:gd name="T33" fmla="*/ 3 h 335"/>
                <a:gd name="T34" fmla="*/ 0 w 590"/>
                <a:gd name="T35" fmla="*/ 13 h 335"/>
                <a:gd name="T36" fmla="*/ 3 w 590"/>
                <a:gd name="T37" fmla="*/ 16 h 335"/>
                <a:gd name="T38" fmla="*/ 22 w 590"/>
                <a:gd name="T39" fmla="*/ 29 h 335"/>
                <a:gd name="T40" fmla="*/ 56 w 590"/>
                <a:gd name="T41" fmla="*/ 50 h 335"/>
                <a:gd name="T42" fmla="*/ 99 w 590"/>
                <a:gd name="T43" fmla="*/ 76 h 335"/>
                <a:gd name="T44" fmla="*/ 149 w 590"/>
                <a:gd name="T45" fmla="*/ 105 h 335"/>
                <a:gd name="T46" fmla="*/ 200 w 590"/>
                <a:gd name="T47" fmla="*/ 135 h 335"/>
                <a:gd name="T48" fmla="*/ 245 w 590"/>
                <a:gd name="T49" fmla="*/ 160 h 335"/>
                <a:gd name="T50" fmla="*/ 283 w 590"/>
                <a:gd name="T51" fmla="*/ 180 h 335"/>
                <a:gd name="T52" fmla="*/ 310 w 590"/>
                <a:gd name="T53" fmla="*/ 192 h 335"/>
                <a:gd name="T54" fmla="*/ 346 w 590"/>
                <a:gd name="T55" fmla="*/ 211 h 335"/>
                <a:gd name="T56" fmla="*/ 390 w 590"/>
                <a:gd name="T57" fmla="*/ 234 h 335"/>
                <a:gd name="T58" fmla="*/ 437 w 590"/>
                <a:gd name="T59" fmla="*/ 258 h 335"/>
                <a:gd name="T60" fmla="*/ 483 w 590"/>
                <a:gd name="T61" fmla="*/ 283 h 335"/>
                <a:gd name="T62" fmla="*/ 524 w 590"/>
                <a:gd name="T63" fmla="*/ 306 h 335"/>
                <a:gd name="T64" fmla="*/ 556 w 590"/>
                <a:gd name="T65" fmla="*/ 324 h 335"/>
                <a:gd name="T66" fmla="*/ 574 w 590"/>
                <a:gd name="T67" fmla="*/ 334 h 335"/>
                <a:gd name="T68" fmla="*/ 590 w 590"/>
                <a:gd name="T69" fmla="*/ 33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335">
                  <a:moveTo>
                    <a:pt x="590" y="333"/>
                  </a:moveTo>
                  <a:lnTo>
                    <a:pt x="588" y="332"/>
                  </a:lnTo>
                  <a:lnTo>
                    <a:pt x="582" y="328"/>
                  </a:lnTo>
                  <a:lnTo>
                    <a:pt x="572" y="323"/>
                  </a:lnTo>
                  <a:lnTo>
                    <a:pt x="558" y="314"/>
                  </a:lnTo>
                  <a:lnTo>
                    <a:pt x="542" y="305"/>
                  </a:lnTo>
                  <a:lnTo>
                    <a:pt x="523" y="295"/>
                  </a:lnTo>
                  <a:lnTo>
                    <a:pt x="503" y="283"/>
                  </a:lnTo>
                  <a:lnTo>
                    <a:pt x="481" y="271"/>
                  </a:lnTo>
                  <a:lnTo>
                    <a:pt x="459" y="258"/>
                  </a:lnTo>
                  <a:lnTo>
                    <a:pt x="435" y="244"/>
                  </a:lnTo>
                  <a:lnTo>
                    <a:pt x="412" y="232"/>
                  </a:lnTo>
                  <a:lnTo>
                    <a:pt x="389" y="218"/>
                  </a:lnTo>
                  <a:lnTo>
                    <a:pt x="367" y="205"/>
                  </a:lnTo>
                  <a:lnTo>
                    <a:pt x="345" y="194"/>
                  </a:lnTo>
                  <a:lnTo>
                    <a:pt x="326" y="182"/>
                  </a:lnTo>
                  <a:lnTo>
                    <a:pt x="309" y="173"/>
                  </a:lnTo>
                  <a:lnTo>
                    <a:pt x="296" y="165"/>
                  </a:lnTo>
                  <a:lnTo>
                    <a:pt x="280" y="156"/>
                  </a:lnTo>
                  <a:lnTo>
                    <a:pt x="261" y="144"/>
                  </a:lnTo>
                  <a:lnTo>
                    <a:pt x="240" y="131"/>
                  </a:lnTo>
                  <a:lnTo>
                    <a:pt x="217" y="118"/>
                  </a:lnTo>
                  <a:lnTo>
                    <a:pt x="194" y="103"/>
                  </a:lnTo>
                  <a:lnTo>
                    <a:pt x="170" y="88"/>
                  </a:lnTo>
                  <a:lnTo>
                    <a:pt x="146" y="74"/>
                  </a:lnTo>
                  <a:lnTo>
                    <a:pt x="121" y="59"/>
                  </a:lnTo>
                  <a:lnTo>
                    <a:pt x="98" y="46"/>
                  </a:lnTo>
                  <a:lnTo>
                    <a:pt x="78" y="34"/>
                  </a:lnTo>
                  <a:lnTo>
                    <a:pt x="58" y="22"/>
                  </a:lnTo>
                  <a:lnTo>
                    <a:pt x="42" y="14"/>
                  </a:lnTo>
                  <a:lnTo>
                    <a:pt x="28" y="6"/>
                  </a:lnTo>
                  <a:lnTo>
                    <a:pt x="19" y="3"/>
                  </a:lnTo>
                  <a:lnTo>
                    <a:pt x="13" y="0"/>
                  </a:lnTo>
                  <a:lnTo>
                    <a:pt x="4" y="3"/>
                  </a:lnTo>
                  <a:lnTo>
                    <a:pt x="0" y="7"/>
                  </a:lnTo>
                  <a:lnTo>
                    <a:pt x="0" y="13"/>
                  </a:lnTo>
                  <a:lnTo>
                    <a:pt x="0" y="15"/>
                  </a:lnTo>
                  <a:lnTo>
                    <a:pt x="3" y="16"/>
                  </a:lnTo>
                  <a:lnTo>
                    <a:pt x="11" y="21"/>
                  </a:lnTo>
                  <a:lnTo>
                    <a:pt x="22" y="29"/>
                  </a:lnTo>
                  <a:lnTo>
                    <a:pt x="37" y="38"/>
                  </a:lnTo>
                  <a:lnTo>
                    <a:pt x="56" y="50"/>
                  </a:lnTo>
                  <a:lnTo>
                    <a:pt x="78" y="62"/>
                  </a:lnTo>
                  <a:lnTo>
                    <a:pt x="99" y="76"/>
                  </a:lnTo>
                  <a:lnTo>
                    <a:pt x="125" y="90"/>
                  </a:lnTo>
                  <a:lnTo>
                    <a:pt x="149" y="105"/>
                  </a:lnTo>
                  <a:lnTo>
                    <a:pt x="174" y="120"/>
                  </a:lnTo>
                  <a:lnTo>
                    <a:pt x="200" y="135"/>
                  </a:lnTo>
                  <a:lnTo>
                    <a:pt x="223" y="149"/>
                  </a:lnTo>
                  <a:lnTo>
                    <a:pt x="245" y="160"/>
                  </a:lnTo>
                  <a:lnTo>
                    <a:pt x="265" y="172"/>
                  </a:lnTo>
                  <a:lnTo>
                    <a:pt x="283" y="180"/>
                  </a:lnTo>
                  <a:lnTo>
                    <a:pt x="296" y="187"/>
                  </a:lnTo>
                  <a:lnTo>
                    <a:pt x="310" y="192"/>
                  </a:lnTo>
                  <a:lnTo>
                    <a:pt x="326" y="201"/>
                  </a:lnTo>
                  <a:lnTo>
                    <a:pt x="346" y="211"/>
                  </a:lnTo>
                  <a:lnTo>
                    <a:pt x="367" y="221"/>
                  </a:lnTo>
                  <a:lnTo>
                    <a:pt x="390" y="234"/>
                  </a:lnTo>
                  <a:lnTo>
                    <a:pt x="413" y="245"/>
                  </a:lnTo>
                  <a:lnTo>
                    <a:pt x="437" y="258"/>
                  </a:lnTo>
                  <a:lnTo>
                    <a:pt x="460" y="271"/>
                  </a:lnTo>
                  <a:lnTo>
                    <a:pt x="483" y="283"/>
                  </a:lnTo>
                  <a:lnTo>
                    <a:pt x="505" y="296"/>
                  </a:lnTo>
                  <a:lnTo>
                    <a:pt x="524" y="306"/>
                  </a:lnTo>
                  <a:lnTo>
                    <a:pt x="542" y="316"/>
                  </a:lnTo>
                  <a:lnTo>
                    <a:pt x="556" y="324"/>
                  </a:lnTo>
                  <a:lnTo>
                    <a:pt x="567" y="329"/>
                  </a:lnTo>
                  <a:lnTo>
                    <a:pt x="574" y="334"/>
                  </a:lnTo>
                  <a:lnTo>
                    <a:pt x="576" y="335"/>
                  </a:lnTo>
                  <a:lnTo>
                    <a:pt x="59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9332915" y="4717253"/>
              <a:ext cx="74613" cy="96837"/>
            </a:xfrm>
            <a:custGeom>
              <a:avLst/>
              <a:gdLst>
                <a:gd name="T0" fmla="*/ 93 w 93"/>
                <a:gd name="T1" fmla="*/ 123 h 123"/>
                <a:gd name="T2" fmla="*/ 92 w 93"/>
                <a:gd name="T3" fmla="*/ 121 h 123"/>
                <a:gd name="T4" fmla="*/ 87 w 93"/>
                <a:gd name="T5" fmla="*/ 117 h 123"/>
                <a:gd name="T6" fmla="*/ 76 w 93"/>
                <a:gd name="T7" fmla="*/ 109 h 123"/>
                <a:gd name="T8" fmla="*/ 61 w 93"/>
                <a:gd name="T9" fmla="*/ 98 h 123"/>
                <a:gd name="T10" fmla="*/ 53 w 93"/>
                <a:gd name="T11" fmla="*/ 91 h 123"/>
                <a:gd name="T12" fmla="*/ 45 w 93"/>
                <a:gd name="T13" fmla="*/ 81 h 123"/>
                <a:gd name="T14" fmla="*/ 38 w 93"/>
                <a:gd name="T15" fmla="*/ 70 h 123"/>
                <a:gd name="T16" fmla="*/ 32 w 93"/>
                <a:gd name="T17" fmla="*/ 58 h 123"/>
                <a:gd name="T18" fmla="*/ 28 w 93"/>
                <a:gd name="T19" fmla="*/ 45 h 123"/>
                <a:gd name="T20" fmla="*/ 24 w 93"/>
                <a:gd name="T21" fmla="*/ 33 h 123"/>
                <a:gd name="T22" fmla="*/ 22 w 93"/>
                <a:gd name="T23" fmla="*/ 21 h 123"/>
                <a:gd name="T24" fmla="*/ 21 w 93"/>
                <a:gd name="T25" fmla="*/ 11 h 123"/>
                <a:gd name="T26" fmla="*/ 16 w 93"/>
                <a:gd name="T27" fmla="*/ 0 h 123"/>
                <a:gd name="T28" fmla="*/ 9 w 93"/>
                <a:gd name="T29" fmla="*/ 0 h 123"/>
                <a:gd name="T30" fmla="*/ 4 w 93"/>
                <a:gd name="T31" fmla="*/ 5 h 123"/>
                <a:gd name="T32" fmla="*/ 0 w 93"/>
                <a:gd name="T33" fmla="*/ 9 h 123"/>
                <a:gd name="T34" fmla="*/ 1 w 93"/>
                <a:gd name="T35" fmla="*/ 12 h 123"/>
                <a:gd name="T36" fmla="*/ 4 w 93"/>
                <a:gd name="T37" fmla="*/ 20 h 123"/>
                <a:gd name="T38" fmla="*/ 7 w 93"/>
                <a:gd name="T39" fmla="*/ 32 h 123"/>
                <a:gd name="T40" fmla="*/ 12 w 93"/>
                <a:gd name="T41" fmla="*/ 47 h 123"/>
                <a:gd name="T42" fmla="*/ 17 w 93"/>
                <a:gd name="T43" fmla="*/ 61 h 123"/>
                <a:gd name="T44" fmla="*/ 24 w 93"/>
                <a:gd name="T45" fmla="*/ 75 h 123"/>
                <a:gd name="T46" fmla="*/ 31 w 93"/>
                <a:gd name="T47" fmla="*/ 88 h 123"/>
                <a:gd name="T48" fmla="*/ 41 w 93"/>
                <a:gd name="T49" fmla="*/ 96 h 123"/>
                <a:gd name="T50" fmla="*/ 55 w 93"/>
                <a:gd name="T51" fmla="*/ 106 h 123"/>
                <a:gd name="T52" fmla="*/ 65 w 93"/>
                <a:gd name="T53" fmla="*/ 114 h 123"/>
                <a:gd name="T54" fmla="*/ 70 w 93"/>
                <a:gd name="T55" fmla="*/ 119 h 123"/>
                <a:gd name="T56" fmla="*/ 72 w 93"/>
                <a:gd name="T57" fmla="*/ 120 h 123"/>
                <a:gd name="T58" fmla="*/ 93 w 93"/>
                <a:gd name="T5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123">
                  <a:moveTo>
                    <a:pt x="93" y="123"/>
                  </a:moveTo>
                  <a:lnTo>
                    <a:pt x="92" y="121"/>
                  </a:lnTo>
                  <a:lnTo>
                    <a:pt x="87" y="117"/>
                  </a:lnTo>
                  <a:lnTo>
                    <a:pt x="76" y="109"/>
                  </a:lnTo>
                  <a:lnTo>
                    <a:pt x="61" y="98"/>
                  </a:lnTo>
                  <a:lnTo>
                    <a:pt x="53" y="91"/>
                  </a:lnTo>
                  <a:lnTo>
                    <a:pt x="45" y="81"/>
                  </a:lnTo>
                  <a:lnTo>
                    <a:pt x="38" y="70"/>
                  </a:lnTo>
                  <a:lnTo>
                    <a:pt x="32" y="58"/>
                  </a:lnTo>
                  <a:lnTo>
                    <a:pt x="28" y="45"/>
                  </a:lnTo>
                  <a:lnTo>
                    <a:pt x="24" y="33"/>
                  </a:lnTo>
                  <a:lnTo>
                    <a:pt x="22" y="21"/>
                  </a:lnTo>
                  <a:lnTo>
                    <a:pt x="21" y="11"/>
                  </a:lnTo>
                  <a:lnTo>
                    <a:pt x="16" y="0"/>
                  </a:lnTo>
                  <a:lnTo>
                    <a:pt x="9" y="0"/>
                  </a:lnTo>
                  <a:lnTo>
                    <a:pt x="4" y="5"/>
                  </a:lnTo>
                  <a:lnTo>
                    <a:pt x="0" y="9"/>
                  </a:lnTo>
                  <a:lnTo>
                    <a:pt x="1" y="12"/>
                  </a:lnTo>
                  <a:lnTo>
                    <a:pt x="4" y="20"/>
                  </a:lnTo>
                  <a:lnTo>
                    <a:pt x="7" y="32"/>
                  </a:lnTo>
                  <a:lnTo>
                    <a:pt x="12" y="47"/>
                  </a:lnTo>
                  <a:lnTo>
                    <a:pt x="17" y="61"/>
                  </a:lnTo>
                  <a:lnTo>
                    <a:pt x="24" y="75"/>
                  </a:lnTo>
                  <a:lnTo>
                    <a:pt x="31" y="88"/>
                  </a:lnTo>
                  <a:lnTo>
                    <a:pt x="41" y="96"/>
                  </a:lnTo>
                  <a:lnTo>
                    <a:pt x="55" y="106"/>
                  </a:lnTo>
                  <a:lnTo>
                    <a:pt x="65" y="114"/>
                  </a:lnTo>
                  <a:lnTo>
                    <a:pt x="70" y="119"/>
                  </a:lnTo>
                  <a:lnTo>
                    <a:pt x="72" y="120"/>
                  </a:lnTo>
                  <a:lnTo>
                    <a:pt x="93"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p:nvSpPr>
          <p:spPr bwMode="auto">
            <a:xfrm>
              <a:off x="8872540" y="4715665"/>
              <a:ext cx="457200" cy="309562"/>
            </a:xfrm>
            <a:custGeom>
              <a:avLst/>
              <a:gdLst>
                <a:gd name="T0" fmla="*/ 1 w 577"/>
                <a:gd name="T1" fmla="*/ 342 h 391"/>
                <a:gd name="T2" fmla="*/ 8 w 577"/>
                <a:gd name="T3" fmla="*/ 303 h 391"/>
                <a:gd name="T4" fmla="*/ 26 w 577"/>
                <a:gd name="T5" fmla="*/ 241 h 391"/>
                <a:gd name="T6" fmla="*/ 63 w 577"/>
                <a:gd name="T7" fmla="*/ 168 h 391"/>
                <a:gd name="T8" fmla="*/ 96 w 577"/>
                <a:gd name="T9" fmla="*/ 127 h 391"/>
                <a:gd name="T10" fmla="*/ 111 w 577"/>
                <a:gd name="T11" fmla="*/ 113 h 391"/>
                <a:gd name="T12" fmla="*/ 130 w 577"/>
                <a:gd name="T13" fmla="*/ 98 h 391"/>
                <a:gd name="T14" fmla="*/ 152 w 577"/>
                <a:gd name="T15" fmla="*/ 83 h 391"/>
                <a:gd name="T16" fmla="*/ 178 w 577"/>
                <a:gd name="T17" fmla="*/ 68 h 391"/>
                <a:gd name="T18" fmla="*/ 209 w 577"/>
                <a:gd name="T19" fmla="*/ 57 h 391"/>
                <a:gd name="T20" fmla="*/ 245 w 577"/>
                <a:gd name="T21" fmla="*/ 48 h 391"/>
                <a:gd name="T22" fmla="*/ 287 w 577"/>
                <a:gd name="T23" fmla="*/ 42 h 391"/>
                <a:gd name="T24" fmla="*/ 327 w 577"/>
                <a:gd name="T25" fmla="*/ 39 h 391"/>
                <a:gd name="T26" fmla="*/ 361 w 577"/>
                <a:gd name="T27" fmla="*/ 38 h 391"/>
                <a:gd name="T28" fmla="*/ 392 w 577"/>
                <a:gd name="T29" fmla="*/ 35 h 391"/>
                <a:gd name="T30" fmla="*/ 420 w 577"/>
                <a:gd name="T31" fmla="*/ 30 h 391"/>
                <a:gd name="T32" fmla="*/ 447 w 577"/>
                <a:gd name="T33" fmla="*/ 25 h 391"/>
                <a:gd name="T34" fmla="*/ 474 w 577"/>
                <a:gd name="T35" fmla="*/ 19 h 391"/>
                <a:gd name="T36" fmla="*/ 502 w 577"/>
                <a:gd name="T37" fmla="*/ 12 h 391"/>
                <a:gd name="T38" fmla="*/ 532 w 577"/>
                <a:gd name="T39" fmla="*/ 5 h 391"/>
                <a:gd name="T40" fmla="*/ 577 w 577"/>
                <a:gd name="T41" fmla="*/ 0 h 391"/>
                <a:gd name="T42" fmla="*/ 546 w 577"/>
                <a:gd name="T43" fmla="*/ 12 h 391"/>
                <a:gd name="T44" fmla="*/ 513 w 577"/>
                <a:gd name="T45" fmla="*/ 22 h 391"/>
                <a:gd name="T46" fmla="*/ 481 w 577"/>
                <a:gd name="T47" fmla="*/ 31 h 391"/>
                <a:gd name="T48" fmla="*/ 448 w 577"/>
                <a:gd name="T49" fmla="*/ 38 h 391"/>
                <a:gd name="T50" fmla="*/ 413 w 577"/>
                <a:gd name="T51" fmla="*/ 45 h 391"/>
                <a:gd name="T52" fmla="*/ 381 w 577"/>
                <a:gd name="T53" fmla="*/ 50 h 391"/>
                <a:gd name="T54" fmla="*/ 349 w 577"/>
                <a:gd name="T55" fmla="*/ 53 h 391"/>
                <a:gd name="T56" fmla="*/ 318 w 577"/>
                <a:gd name="T57" fmla="*/ 56 h 391"/>
                <a:gd name="T58" fmla="*/ 274 w 577"/>
                <a:gd name="T59" fmla="*/ 60 h 391"/>
                <a:gd name="T60" fmla="*/ 237 w 577"/>
                <a:gd name="T61" fmla="*/ 71 h 391"/>
                <a:gd name="T62" fmla="*/ 204 w 577"/>
                <a:gd name="T63" fmla="*/ 84 h 391"/>
                <a:gd name="T64" fmla="*/ 176 w 577"/>
                <a:gd name="T65" fmla="*/ 100 h 391"/>
                <a:gd name="T66" fmla="*/ 152 w 577"/>
                <a:gd name="T67" fmla="*/ 119 h 391"/>
                <a:gd name="T68" fmla="*/ 132 w 577"/>
                <a:gd name="T69" fmla="*/ 136 h 391"/>
                <a:gd name="T70" fmla="*/ 116 w 577"/>
                <a:gd name="T71" fmla="*/ 153 h 391"/>
                <a:gd name="T72" fmla="*/ 102 w 577"/>
                <a:gd name="T73" fmla="*/ 168 h 391"/>
                <a:gd name="T74" fmla="*/ 56 w 577"/>
                <a:gd name="T75" fmla="*/ 241 h 391"/>
                <a:gd name="T76" fmla="*/ 31 w 577"/>
                <a:gd name="T77" fmla="*/ 312 h 391"/>
                <a:gd name="T78" fmla="*/ 20 w 577"/>
                <a:gd name="T79" fmla="*/ 369 h 391"/>
                <a:gd name="T80" fmla="*/ 18 w 577"/>
                <a:gd name="T81"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7" h="391">
                  <a:moveTo>
                    <a:pt x="0" y="348"/>
                  </a:moveTo>
                  <a:lnTo>
                    <a:pt x="1" y="342"/>
                  </a:lnTo>
                  <a:lnTo>
                    <a:pt x="3" y="327"/>
                  </a:lnTo>
                  <a:lnTo>
                    <a:pt x="8" y="303"/>
                  </a:lnTo>
                  <a:lnTo>
                    <a:pt x="16" y="274"/>
                  </a:lnTo>
                  <a:lnTo>
                    <a:pt x="26" y="241"/>
                  </a:lnTo>
                  <a:lnTo>
                    <a:pt x="42" y="205"/>
                  </a:lnTo>
                  <a:lnTo>
                    <a:pt x="63" y="168"/>
                  </a:lnTo>
                  <a:lnTo>
                    <a:pt x="90" y="134"/>
                  </a:lnTo>
                  <a:lnTo>
                    <a:pt x="96" y="127"/>
                  </a:lnTo>
                  <a:lnTo>
                    <a:pt x="103" y="120"/>
                  </a:lnTo>
                  <a:lnTo>
                    <a:pt x="111" y="113"/>
                  </a:lnTo>
                  <a:lnTo>
                    <a:pt x="120" y="105"/>
                  </a:lnTo>
                  <a:lnTo>
                    <a:pt x="130" y="98"/>
                  </a:lnTo>
                  <a:lnTo>
                    <a:pt x="140" y="90"/>
                  </a:lnTo>
                  <a:lnTo>
                    <a:pt x="152" y="83"/>
                  </a:lnTo>
                  <a:lnTo>
                    <a:pt x="164" y="75"/>
                  </a:lnTo>
                  <a:lnTo>
                    <a:pt x="178" y="68"/>
                  </a:lnTo>
                  <a:lnTo>
                    <a:pt x="193" y="62"/>
                  </a:lnTo>
                  <a:lnTo>
                    <a:pt x="209" y="57"/>
                  </a:lnTo>
                  <a:lnTo>
                    <a:pt x="227" y="51"/>
                  </a:lnTo>
                  <a:lnTo>
                    <a:pt x="245" y="48"/>
                  </a:lnTo>
                  <a:lnTo>
                    <a:pt x="265" y="44"/>
                  </a:lnTo>
                  <a:lnTo>
                    <a:pt x="287" y="42"/>
                  </a:lnTo>
                  <a:lnTo>
                    <a:pt x="308" y="41"/>
                  </a:lnTo>
                  <a:lnTo>
                    <a:pt x="327" y="39"/>
                  </a:lnTo>
                  <a:lnTo>
                    <a:pt x="345" y="39"/>
                  </a:lnTo>
                  <a:lnTo>
                    <a:pt x="361" y="38"/>
                  </a:lnTo>
                  <a:lnTo>
                    <a:pt x="377" y="36"/>
                  </a:lnTo>
                  <a:lnTo>
                    <a:pt x="392" y="35"/>
                  </a:lnTo>
                  <a:lnTo>
                    <a:pt x="406" y="33"/>
                  </a:lnTo>
                  <a:lnTo>
                    <a:pt x="420" y="30"/>
                  </a:lnTo>
                  <a:lnTo>
                    <a:pt x="434" y="28"/>
                  </a:lnTo>
                  <a:lnTo>
                    <a:pt x="447" y="25"/>
                  </a:lnTo>
                  <a:lnTo>
                    <a:pt x="460" y="22"/>
                  </a:lnTo>
                  <a:lnTo>
                    <a:pt x="474" y="19"/>
                  </a:lnTo>
                  <a:lnTo>
                    <a:pt x="487" y="15"/>
                  </a:lnTo>
                  <a:lnTo>
                    <a:pt x="502" y="12"/>
                  </a:lnTo>
                  <a:lnTo>
                    <a:pt x="516" y="8"/>
                  </a:lnTo>
                  <a:lnTo>
                    <a:pt x="532" y="5"/>
                  </a:lnTo>
                  <a:lnTo>
                    <a:pt x="548" y="0"/>
                  </a:lnTo>
                  <a:lnTo>
                    <a:pt x="577" y="0"/>
                  </a:lnTo>
                  <a:lnTo>
                    <a:pt x="562" y="6"/>
                  </a:lnTo>
                  <a:lnTo>
                    <a:pt x="546" y="12"/>
                  </a:lnTo>
                  <a:lnTo>
                    <a:pt x="531" y="18"/>
                  </a:lnTo>
                  <a:lnTo>
                    <a:pt x="513" y="22"/>
                  </a:lnTo>
                  <a:lnTo>
                    <a:pt x="497" y="27"/>
                  </a:lnTo>
                  <a:lnTo>
                    <a:pt x="481" y="31"/>
                  </a:lnTo>
                  <a:lnTo>
                    <a:pt x="464" y="35"/>
                  </a:lnTo>
                  <a:lnTo>
                    <a:pt x="448" y="38"/>
                  </a:lnTo>
                  <a:lnTo>
                    <a:pt x="430" y="42"/>
                  </a:lnTo>
                  <a:lnTo>
                    <a:pt x="413" y="45"/>
                  </a:lnTo>
                  <a:lnTo>
                    <a:pt x="397" y="48"/>
                  </a:lnTo>
                  <a:lnTo>
                    <a:pt x="381" y="50"/>
                  </a:lnTo>
                  <a:lnTo>
                    <a:pt x="364" y="52"/>
                  </a:lnTo>
                  <a:lnTo>
                    <a:pt x="349" y="53"/>
                  </a:lnTo>
                  <a:lnTo>
                    <a:pt x="333" y="54"/>
                  </a:lnTo>
                  <a:lnTo>
                    <a:pt x="318" y="56"/>
                  </a:lnTo>
                  <a:lnTo>
                    <a:pt x="296" y="58"/>
                  </a:lnTo>
                  <a:lnTo>
                    <a:pt x="274" y="60"/>
                  </a:lnTo>
                  <a:lnTo>
                    <a:pt x="254" y="65"/>
                  </a:lnTo>
                  <a:lnTo>
                    <a:pt x="237" y="71"/>
                  </a:lnTo>
                  <a:lnTo>
                    <a:pt x="220" y="77"/>
                  </a:lnTo>
                  <a:lnTo>
                    <a:pt x="204" y="84"/>
                  </a:lnTo>
                  <a:lnTo>
                    <a:pt x="190" y="92"/>
                  </a:lnTo>
                  <a:lnTo>
                    <a:pt x="176" y="100"/>
                  </a:lnTo>
                  <a:lnTo>
                    <a:pt x="163" y="110"/>
                  </a:lnTo>
                  <a:lnTo>
                    <a:pt x="152" y="119"/>
                  </a:lnTo>
                  <a:lnTo>
                    <a:pt x="141" y="128"/>
                  </a:lnTo>
                  <a:lnTo>
                    <a:pt x="132" y="136"/>
                  </a:lnTo>
                  <a:lnTo>
                    <a:pt x="123" y="145"/>
                  </a:lnTo>
                  <a:lnTo>
                    <a:pt x="116" y="153"/>
                  </a:lnTo>
                  <a:lnTo>
                    <a:pt x="109" y="161"/>
                  </a:lnTo>
                  <a:lnTo>
                    <a:pt x="102" y="168"/>
                  </a:lnTo>
                  <a:lnTo>
                    <a:pt x="76" y="203"/>
                  </a:lnTo>
                  <a:lnTo>
                    <a:pt x="56" y="241"/>
                  </a:lnTo>
                  <a:lnTo>
                    <a:pt x="41" y="278"/>
                  </a:lnTo>
                  <a:lnTo>
                    <a:pt x="31" y="312"/>
                  </a:lnTo>
                  <a:lnTo>
                    <a:pt x="24" y="343"/>
                  </a:lnTo>
                  <a:lnTo>
                    <a:pt x="20" y="369"/>
                  </a:lnTo>
                  <a:lnTo>
                    <a:pt x="18" y="385"/>
                  </a:lnTo>
                  <a:lnTo>
                    <a:pt x="18" y="391"/>
                  </a:lnTo>
                  <a:lnTo>
                    <a:pt x="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a:off x="8982078" y="4818853"/>
              <a:ext cx="446088" cy="214312"/>
            </a:xfrm>
            <a:custGeom>
              <a:avLst/>
              <a:gdLst>
                <a:gd name="T0" fmla="*/ 29 w 562"/>
                <a:gd name="T1" fmla="*/ 255 h 272"/>
                <a:gd name="T2" fmla="*/ 39 w 562"/>
                <a:gd name="T3" fmla="*/ 225 h 272"/>
                <a:gd name="T4" fmla="*/ 66 w 562"/>
                <a:gd name="T5" fmla="*/ 180 h 272"/>
                <a:gd name="T6" fmla="*/ 111 w 562"/>
                <a:gd name="T7" fmla="*/ 136 h 272"/>
                <a:gd name="T8" fmla="*/ 154 w 562"/>
                <a:gd name="T9" fmla="*/ 115 h 272"/>
                <a:gd name="T10" fmla="*/ 177 w 562"/>
                <a:gd name="T11" fmla="*/ 108 h 272"/>
                <a:gd name="T12" fmla="*/ 201 w 562"/>
                <a:gd name="T13" fmla="*/ 104 h 272"/>
                <a:gd name="T14" fmla="*/ 226 w 562"/>
                <a:gd name="T15" fmla="*/ 99 h 272"/>
                <a:gd name="T16" fmla="*/ 253 w 562"/>
                <a:gd name="T17" fmla="*/ 96 h 272"/>
                <a:gd name="T18" fmla="*/ 282 w 562"/>
                <a:gd name="T19" fmla="*/ 92 h 272"/>
                <a:gd name="T20" fmla="*/ 314 w 562"/>
                <a:gd name="T21" fmla="*/ 87 h 272"/>
                <a:gd name="T22" fmla="*/ 350 w 562"/>
                <a:gd name="T23" fmla="*/ 80 h 272"/>
                <a:gd name="T24" fmla="*/ 382 w 562"/>
                <a:gd name="T25" fmla="*/ 72 h 272"/>
                <a:gd name="T26" fmla="*/ 409 w 562"/>
                <a:gd name="T27" fmla="*/ 64 h 272"/>
                <a:gd name="T28" fmla="*/ 435 w 562"/>
                <a:gd name="T29" fmla="*/ 54 h 272"/>
                <a:gd name="T30" fmla="*/ 462 w 562"/>
                <a:gd name="T31" fmla="*/ 44 h 272"/>
                <a:gd name="T32" fmla="*/ 487 w 562"/>
                <a:gd name="T33" fmla="*/ 34 h 272"/>
                <a:gd name="T34" fmla="*/ 511 w 562"/>
                <a:gd name="T35" fmla="*/ 23 h 272"/>
                <a:gd name="T36" fmla="*/ 534 w 562"/>
                <a:gd name="T37" fmla="*/ 13 h 272"/>
                <a:gd name="T38" fmla="*/ 554 w 562"/>
                <a:gd name="T39" fmla="*/ 4 h 272"/>
                <a:gd name="T40" fmla="*/ 529 w 562"/>
                <a:gd name="T41" fmla="*/ 3 h 272"/>
                <a:gd name="T42" fmla="*/ 492 w 562"/>
                <a:gd name="T43" fmla="*/ 19 h 272"/>
                <a:gd name="T44" fmla="*/ 447 w 562"/>
                <a:gd name="T45" fmla="*/ 36 h 272"/>
                <a:gd name="T46" fmla="*/ 398 w 562"/>
                <a:gd name="T47" fmla="*/ 53 h 272"/>
                <a:gd name="T48" fmla="*/ 348 w 562"/>
                <a:gd name="T49" fmla="*/ 68 h 272"/>
                <a:gd name="T50" fmla="*/ 310 w 562"/>
                <a:gd name="T51" fmla="*/ 76 h 272"/>
                <a:gd name="T52" fmla="*/ 275 w 562"/>
                <a:gd name="T53" fmla="*/ 82 h 272"/>
                <a:gd name="T54" fmla="*/ 243 w 562"/>
                <a:gd name="T55" fmla="*/ 87 h 272"/>
                <a:gd name="T56" fmla="*/ 213 w 562"/>
                <a:gd name="T57" fmla="*/ 89 h 272"/>
                <a:gd name="T58" fmla="*/ 185 w 562"/>
                <a:gd name="T59" fmla="*/ 92 h 272"/>
                <a:gd name="T60" fmla="*/ 160 w 562"/>
                <a:gd name="T61" fmla="*/ 96 h 272"/>
                <a:gd name="T62" fmla="*/ 136 w 562"/>
                <a:gd name="T63" fmla="*/ 102 h 272"/>
                <a:gd name="T64" fmla="*/ 112 w 562"/>
                <a:gd name="T65" fmla="*/ 110 h 272"/>
                <a:gd name="T66" fmla="*/ 55 w 562"/>
                <a:gd name="T67" fmla="*/ 150 h 272"/>
                <a:gd name="T68" fmla="*/ 22 w 562"/>
                <a:gd name="T69" fmla="*/ 204 h 272"/>
                <a:gd name="T70" fmla="*/ 5 w 562"/>
                <a:gd name="T71" fmla="*/ 251 h 272"/>
                <a:gd name="T72" fmla="*/ 0 w 562"/>
                <a:gd name="T73"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2" h="272">
                  <a:moveTo>
                    <a:pt x="28" y="259"/>
                  </a:moveTo>
                  <a:lnTo>
                    <a:pt x="29" y="255"/>
                  </a:lnTo>
                  <a:lnTo>
                    <a:pt x="32" y="242"/>
                  </a:lnTo>
                  <a:lnTo>
                    <a:pt x="39" y="225"/>
                  </a:lnTo>
                  <a:lnTo>
                    <a:pt x="51" y="203"/>
                  </a:lnTo>
                  <a:lnTo>
                    <a:pt x="66" y="180"/>
                  </a:lnTo>
                  <a:lnTo>
                    <a:pt x="85" y="157"/>
                  </a:lnTo>
                  <a:lnTo>
                    <a:pt x="111" y="136"/>
                  </a:lnTo>
                  <a:lnTo>
                    <a:pt x="143" y="120"/>
                  </a:lnTo>
                  <a:lnTo>
                    <a:pt x="154" y="115"/>
                  </a:lnTo>
                  <a:lnTo>
                    <a:pt x="166" y="112"/>
                  </a:lnTo>
                  <a:lnTo>
                    <a:pt x="177" y="108"/>
                  </a:lnTo>
                  <a:lnTo>
                    <a:pt x="189" y="106"/>
                  </a:lnTo>
                  <a:lnTo>
                    <a:pt x="201" y="104"/>
                  </a:lnTo>
                  <a:lnTo>
                    <a:pt x="213" y="102"/>
                  </a:lnTo>
                  <a:lnTo>
                    <a:pt x="226" y="99"/>
                  </a:lnTo>
                  <a:lnTo>
                    <a:pt x="239" y="98"/>
                  </a:lnTo>
                  <a:lnTo>
                    <a:pt x="253" y="96"/>
                  </a:lnTo>
                  <a:lnTo>
                    <a:pt x="267" y="95"/>
                  </a:lnTo>
                  <a:lnTo>
                    <a:pt x="282" y="92"/>
                  </a:lnTo>
                  <a:lnTo>
                    <a:pt x="298" y="90"/>
                  </a:lnTo>
                  <a:lnTo>
                    <a:pt x="314" y="87"/>
                  </a:lnTo>
                  <a:lnTo>
                    <a:pt x="332" y="83"/>
                  </a:lnTo>
                  <a:lnTo>
                    <a:pt x="350" y="80"/>
                  </a:lnTo>
                  <a:lnTo>
                    <a:pt x="370" y="75"/>
                  </a:lnTo>
                  <a:lnTo>
                    <a:pt x="382" y="72"/>
                  </a:lnTo>
                  <a:lnTo>
                    <a:pt x="396" y="68"/>
                  </a:lnTo>
                  <a:lnTo>
                    <a:pt x="409" y="64"/>
                  </a:lnTo>
                  <a:lnTo>
                    <a:pt x="423" y="59"/>
                  </a:lnTo>
                  <a:lnTo>
                    <a:pt x="435" y="54"/>
                  </a:lnTo>
                  <a:lnTo>
                    <a:pt x="449" y="50"/>
                  </a:lnTo>
                  <a:lnTo>
                    <a:pt x="462" y="44"/>
                  </a:lnTo>
                  <a:lnTo>
                    <a:pt x="474" y="39"/>
                  </a:lnTo>
                  <a:lnTo>
                    <a:pt x="487" y="34"/>
                  </a:lnTo>
                  <a:lnTo>
                    <a:pt x="500" y="28"/>
                  </a:lnTo>
                  <a:lnTo>
                    <a:pt x="511" y="23"/>
                  </a:lnTo>
                  <a:lnTo>
                    <a:pt x="523" y="18"/>
                  </a:lnTo>
                  <a:lnTo>
                    <a:pt x="534" y="13"/>
                  </a:lnTo>
                  <a:lnTo>
                    <a:pt x="544" y="8"/>
                  </a:lnTo>
                  <a:lnTo>
                    <a:pt x="554" y="4"/>
                  </a:lnTo>
                  <a:lnTo>
                    <a:pt x="562" y="0"/>
                  </a:lnTo>
                  <a:lnTo>
                    <a:pt x="529" y="3"/>
                  </a:lnTo>
                  <a:lnTo>
                    <a:pt x="511" y="11"/>
                  </a:lnTo>
                  <a:lnTo>
                    <a:pt x="492" y="19"/>
                  </a:lnTo>
                  <a:lnTo>
                    <a:pt x="470" y="28"/>
                  </a:lnTo>
                  <a:lnTo>
                    <a:pt x="447" y="36"/>
                  </a:lnTo>
                  <a:lnTo>
                    <a:pt x="424" y="45"/>
                  </a:lnTo>
                  <a:lnTo>
                    <a:pt x="398" y="53"/>
                  </a:lnTo>
                  <a:lnTo>
                    <a:pt x="373" y="61"/>
                  </a:lnTo>
                  <a:lnTo>
                    <a:pt x="348" y="68"/>
                  </a:lnTo>
                  <a:lnTo>
                    <a:pt x="328" y="73"/>
                  </a:lnTo>
                  <a:lnTo>
                    <a:pt x="310" y="76"/>
                  </a:lnTo>
                  <a:lnTo>
                    <a:pt x="292" y="80"/>
                  </a:lnTo>
                  <a:lnTo>
                    <a:pt x="275" y="82"/>
                  </a:lnTo>
                  <a:lnTo>
                    <a:pt x="259" y="84"/>
                  </a:lnTo>
                  <a:lnTo>
                    <a:pt x="243" y="87"/>
                  </a:lnTo>
                  <a:lnTo>
                    <a:pt x="228" y="88"/>
                  </a:lnTo>
                  <a:lnTo>
                    <a:pt x="213" y="89"/>
                  </a:lnTo>
                  <a:lnTo>
                    <a:pt x="199" y="91"/>
                  </a:lnTo>
                  <a:lnTo>
                    <a:pt x="185" y="92"/>
                  </a:lnTo>
                  <a:lnTo>
                    <a:pt x="173" y="95"/>
                  </a:lnTo>
                  <a:lnTo>
                    <a:pt x="160" y="96"/>
                  </a:lnTo>
                  <a:lnTo>
                    <a:pt x="147" y="98"/>
                  </a:lnTo>
                  <a:lnTo>
                    <a:pt x="136" y="102"/>
                  </a:lnTo>
                  <a:lnTo>
                    <a:pt x="123" y="105"/>
                  </a:lnTo>
                  <a:lnTo>
                    <a:pt x="112" y="110"/>
                  </a:lnTo>
                  <a:lnTo>
                    <a:pt x="81" y="127"/>
                  </a:lnTo>
                  <a:lnTo>
                    <a:pt x="55" y="150"/>
                  </a:lnTo>
                  <a:lnTo>
                    <a:pt x="36" y="176"/>
                  </a:lnTo>
                  <a:lnTo>
                    <a:pt x="22" y="204"/>
                  </a:lnTo>
                  <a:lnTo>
                    <a:pt x="11" y="231"/>
                  </a:lnTo>
                  <a:lnTo>
                    <a:pt x="5" y="251"/>
                  </a:lnTo>
                  <a:lnTo>
                    <a:pt x="1" y="266"/>
                  </a:lnTo>
                  <a:lnTo>
                    <a:pt x="0" y="272"/>
                  </a:lnTo>
                  <a:lnTo>
                    <a:pt x="28"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p:cNvSpPr>
            <p:nvPr/>
          </p:nvSpPr>
          <p:spPr bwMode="auto">
            <a:xfrm>
              <a:off x="8797928" y="5003002"/>
              <a:ext cx="200025" cy="90487"/>
            </a:xfrm>
            <a:custGeom>
              <a:avLst/>
              <a:gdLst>
                <a:gd name="T0" fmla="*/ 17 w 253"/>
                <a:gd name="T1" fmla="*/ 114 h 114"/>
                <a:gd name="T2" fmla="*/ 18 w 253"/>
                <a:gd name="T3" fmla="*/ 112 h 114"/>
                <a:gd name="T4" fmla="*/ 20 w 253"/>
                <a:gd name="T5" fmla="*/ 105 h 114"/>
                <a:gd name="T6" fmla="*/ 26 w 253"/>
                <a:gd name="T7" fmla="*/ 94 h 114"/>
                <a:gd name="T8" fmla="*/ 35 w 253"/>
                <a:gd name="T9" fmla="*/ 82 h 114"/>
                <a:gd name="T10" fmla="*/ 50 w 253"/>
                <a:gd name="T11" fmla="*/ 68 h 114"/>
                <a:gd name="T12" fmla="*/ 70 w 253"/>
                <a:gd name="T13" fmla="*/ 53 h 114"/>
                <a:gd name="T14" fmla="*/ 95 w 253"/>
                <a:gd name="T15" fmla="*/ 39 h 114"/>
                <a:gd name="T16" fmla="*/ 128 w 253"/>
                <a:gd name="T17" fmla="*/ 25 h 114"/>
                <a:gd name="T18" fmla="*/ 162 w 253"/>
                <a:gd name="T19" fmla="*/ 16 h 114"/>
                <a:gd name="T20" fmla="*/ 188 w 253"/>
                <a:gd name="T21" fmla="*/ 13 h 114"/>
                <a:gd name="T22" fmla="*/ 210 w 253"/>
                <a:gd name="T23" fmla="*/ 14 h 114"/>
                <a:gd name="T24" fmla="*/ 227 w 253"/>
                <a:gd name="T25" fmla="*/ 17 h 114"/>
                <a:gd name="T26" fmla="*/ 239 w 253"/>
                <a:gd name="T27" fmla="*/ 22 h 114"/>
                <a:gd name="T28" fmla="*/ 247 w 253"/>
                <a:gd name="T29" fmla="*/ 28 h 114"/>
                <a:gd name="T30" fmla="*/ 252 w 253"/>
                <a:gd name="T31" fmla="*/ 32 h 114"/>
                <a:gd name="T32" fmla="*/ 253 w 253"/>
                <a:gd name="T33" fmla="*/ 33 h 114"/>
                <a:gd name="T34" fmla="*/ 235 w 253"/>
                <a:gd name="T35" fmla="*/ 17 h 114"/>
                <a:gd name="T36" fmla="*/ 234 w 253"/>
                <a:gd name="T37" fmla="*/ 16 h 114"/>
                <a:gd name="T38" fmla="*/ 228 w 253"/>
                <a:gd name="T39" fmla="*/ 13 h 114"/>
                <a:gd name="T40" fmla="*/ 219 w 253"/>
                <a:gd name="T41" fmla="*/ 8 h 114"/>
                <a:gd name="T42" fmla="*/ 207 w 253"/>
                <a:gd name="T43" fmla="*/ 3 h 114"/>
                <a:gd name="T44" fmla="*/ 188 w 253"/>
                <a:gd name="T45" fmla="*/ 0 h 114"/>
                <a:gd name="T46" fmla="*/ 165 w 253"/>
                <a:gd name="T47" fmla="*/ 0 h 114"/>
                <a:gd name="T48" fmla="*/ 138 w 253"/>
                <a:gd name="T49" fmla="*/ 3 h 114"/>
                <a:gd name="T50" fmla="*/ 104 w 253"/>
                <a:gd name="T51" fmla="*/ 11 h 114"/>
                <a:gd name="T52" fmla="*/ 80 w 253"/>
                <a:gd name="T53" fmla="*/ 20 h 114"/>
                <a:gd name="T54" fmla="*/ 60 w 253"/>
                <a:gd name="T55" fmla="*/ 30 h 114"/>
                <a:gd name="T56" fmla="*/ 44 w 253"/>
                <a:gd name="T57" fmla="*/ 40 h 114"/>
                <a:gd name="T58" fmla="*/ 30 w 253"/>
                <a:gd name="T59" fmla="*/ 51 h 114"/>
                <a:gd name="T60" fmla="*/ 20 w 253"/>
                <a:gd name="T61" fmla="*/ 62 h 114"/>
                <a:gd name="T62" fmla="*/ 11 w 253"/>
                <a:gd name="T63" fmla="*/ 74 h 114"/>
                <a:gd name="T64" fmla="*/ 5 w 253"/>
                <a:gd name="T65" fmla="*/ 86 h 114"/>
                <a:gd name="T66" fmla="*/ 0 w 253"/>
                <a:gd name="T67" fmla="*/ 98 h 114"/>
                <a:gd name="T68" fmla="*/ 0 w 253"/>
                <a:gd name="T69" fmla="*/ 107 h 114"/>
                <a:gd name="T70" fmla="*/ 6 w 253"/>
                <a:gd name="T71" fmla="*/ 112 h 114"/>
                <a:gd name="T72" fmla="*/ 13 w 253"/>
                <a:gd name="T73" fmla="*/ 114 h 114"/>
                <a:gd name="T74" fmla="*/ 17 w 253"/>
                <a:gd name="T7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14">
                  <a:moveTo>
                    <a:pt x="17" y="114"/>
                  </a:moveTo>
                  <a:lnTo>
                    <a:pt x="18" y="112"/>
                  </a:lnTo>
                  <a:lnTo>
                    <a:pt x="20" y="105"/>
                  </a:lnTo>
                  <a:lnTo>
                    <a:pt x="26" y="94"/>
                  </a:lnTo>
                  <a:lnTo>
                    <a:pt x="35" y="82"/>
                  </a:lnTo>
                  <a:lnTo>
                    <a:pt x="50" y="68"/>
                  </a:lnTo>
                  <a:lnTo>
                    <a:pt x="70" y="53"/>
                  </a:lnTo>
                  <a:lnTo>
                    <a:pt x="95" y="39"/>
                  </a:lnTo>
                  <a:lnTo>
                    <a:pt x="128" y="25"/>
                  </a:lnTo>
                  <a:lnTo>
                    <a:pt x="162" y="16"/>
                  </a:lnTo>
                  <a:lnTo>
                    <a:pt x="188" y="13"/>
                  </a:lnTo>
                  <a:lnTo>
                    <a:pt x="210" y="14"/>
                  </a:lnTo>
                  <a:lnTo>
                    <a:pt x="227" y="17"/>
                  </a:lnTo>
                  <a:lnTo>
                    <a:pt x="239" y="22"/>
                  </a:lnTo>
                  <a:lnTo>
                    <a:pt x="247" y="28"/>
                  </a:lnTo>
                  <a:lnTo>
                    <a:pt x="252" y="32"/>
                  </a:lnTo>
                  <a:lnTo>
                    <a:pt x="253" y="33"/>
                  </a:lnTo>
                  <a:lnTo>
                    <a:pt x="235" y="17"/>
                  </a:lnTo>
                  <a:lnTo>
                    <a:pt x="234" y="16"/>
                  </a:lnTo>
                  <a:lnTo>
                    <a:pt x="228" y="13"/>
                  </a:lnTo>
                  <a:lnTo>
                    <a:pt x="219" y="8"/>
                  </a:lnTo>
                  <a:lnTo>
                    <a:pt x="207" y="3"/>
                  </a:lnTo>
                  <a:lnTo>
                    <a:pt x="188" y="0"/>
                  </a:lnTo>
                  <a:lnTo>
                    <a:pt x="165" y="0"/>
                  </a:lnTo>
                  <a:lnTo>
                    <a:pt x="138" y="3"/>
                  </a:lnTo>
                  <a:lnTo>
                    <a:pt x="104" y="11"/>
                  </a:lnTo>
                  <a:lnTo>
                    <a:pt x="80" y="20"/>
                  </a:lnTo>
                  <a:lnTo>
                    <a:pt x="60" y="30"/>
                  </a:lnTo>
                  <a:lnTo>
                    <a:pt x="44" y="40"/>
                  </a:lnTo>
                  <a:lnTo>
                    <a:pt x="30" y="51"/>
                  </a:lnTo>
                  <a:lnTo>
                    <a:pt x="20" y="62"/>
                  </a:lnTo>
                  <a:lnTo>
                    <a:pt x="11" y="74"/>
                  </a:lnTo>
                  <a:lnTo>
                    <a:pt x="5" y="86"/>
                  </a:lnTo>
                  <a:lnTo>
                    <a:pt x="0" y="98"/>
                  </a:lnTo>
                  <a:lnTo>
                    <a:pt x="0" y="107"/>
                  </a:lnTo>
                  <a:lnTo>
                    <a:pt x="6" y="112"/>
                  </a:lnTo>
                  <a:lnTo>
                    <a:pt x="13" y="114"/>
                  </a:lnTo>
                  <a:lnTo>
                    <a:pt x="17"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8240715" y="4877590"/>
              <a:ext cx="646113" cy="217487"/>
            </a:xfrm>
            <a:custGeom>
              <a:avLst/>
              <a:gdLst>
                <a:gd name="T0" fmla="*/ 6 w 814"/>
                <a:gd name="T1" fmla="*/ 274 h 274"/>
                <a:gd name="T2" fmla="*/ 16 w 814"/>
                <a:gd name="T3" fmla="*/ 272 h 274"/>
                <a:gd name="T4" fmla="*/ 29 w 814"/>
                <a:gd name="T5" fmla="*/ 266 h 274"/>
                <a:gd name="T6" fmla="*/ 46 w 814"/>
                <a:gd name="T7" fmla="*/ 256 h 274"/>
                <a:gd name="T8" fmla="*/ 70 w 814"/>
                <a:gd name="T9" fmla="*/ 242 h 274"/>
                <a:gd name="T10" fmla="*/ 102 w 814"/>
                <a:gd name="T11" fmla="*/ 221 h 274"/>
                <a:gd name="T12" fmla="*/ 145 w 814"/>
                <a:gd name="T13" fmla="*/ 196 h 274"/>
                <a:gd name="T14" fmla="*/ 201 w 814"/>
                <a:gd name="T15" fmla="*/ 164 h 274"/>
                <a:gd name="T16" fmla="*/ 268 w 814"/>
                <a:gd name="T17" fmla="*/ 124 h 274"/>
                <a:gd name="T18" fmla="*/ 328 w 814"/>
                <a:gd name="T19" fmla="*/ 92 h 274"/>
                <a:gd name="T20" fmla="*/ 380 w 814"/>
                <a:gd name="T21" fmla="*/ 68 h 274"/>
                <a:gd name="T22" fmla="*/ 425 w 814"/>
                <a:gd name="T23" fmla="*/ 51 h 274"/>
                <a:gd name="T24" fmla="*/ 466 w 814"/>
                <a:gd name="T25" fmla="*/ 38 h 274"/>
                <a:gd name="T26" fmla="*/ 508 w 814"/>
                <a:gd name="T27" fmla="*/ 31 h 274"/>
                <a:gd name="T28" fmla="*/ 549 w 814"/>
                <a:gd name="T29" fmla="*/ 28 h 274"/>
                <a:gd name="T30" fmla="*/ 594 w 814"/>
                <a:gd name="T31" fmla="*/ 27 h 274"/>
                <a:gd name="T32" fmla="*/ 667 w 814"/>
                <a:gd name="T33" fmla="*/ 36 h 274"/>
                <a:gd name="T34" fmla="*/ 736 w 814"/>
                <a:gd name="T35" fmla="*/ 77 h 274"/>
                <a:gd name="T36" fmla="*/ 775 w 814"/>
                <a:gd name="T37" fmla="*/ 134 h 274"/>
                <a:gd name="T38" fmla="*/ 791 w 814"/>
                <a:gd name="T39" fmla="*/ 174 h 274"/>
                <a:gd name="T40" fmla="*/ 814 w 814"/>
                <a:gd name="T41" fmla="*/ 169 h 274"/>
                <a:gd name="T42" fmla="*/ 812 w 814"/>
                <a:gd name="T43" fmla="*/ 162 h 274"/>
                <a:gd name="T44" fmla="*/ 805 w 814"/>
                <a:gd name="T45" fmla="*/ 144 h 274"/>
                <a:gd name="T46" fmla="*/ 793 w 814"/>
                <a:gd name="T47" fmla="*/ 118 h 274"/>
                <a:gd name="T48" fmla="*/ 775 w 814"/>
                <a:gd name="T49" fmla="*/ 86 h 274"/>
                <a:gd name="T50" fmla="*/ 750 w 814"/>
                <a:gd name="T51" fmla="*/ 57 h 274"/>
                <a:gd name="T52" fmla="*/ 717 w 814"/>
                <a:gd name="T53" fmla="*/ 29 h 274"/>
                <a:gd name="T54" fmla="*/ 678 w 814"/>
                <a:gd name="T55" fmla="*/ 9 h 274"/>
                <a:gd name="T56" fmla="*/ 630 w 814"/>
                <a:gd name="T57" fmla="*/ 1 h 274"/>
                <a:gd name="T58" fmla="*/ 582 w 814"/>
                <a:gd name="T59" fmla="*/ 0 h 274"/>
                <a:gd name="T60" fmla="*/ 538 w 814"/>
                <a:gd name="T61" fmla="*/ 2 h 274"/>
                <a:gd name="T62" fmla="*/ 497 w 814"/>
                <a:gd name="T63" fmla="*/ 7 h 274"/>
                <a:gd name="T64" fmla="*/ 456 w 814"/>
                <a:gd name="T65" fmla="*/ 17 h 274"/>
                <a:gd name="T66" fmla="*/ 412 w 814"/>
                <a:gd name="T67" fmla="*/ 31 h 274"/>
                <a:gd name="T68" fmla="*/ 364 w 814"/>
                <a:gd name="T69" fmla="*/ 53 h 274"/>
                <a:gd name="T70" fmla="*/ 309 w 814"/>
                <a:gd name="T71" fmla="*/ 81 h 274"/>
                <a:gd name="T72" fmla="*/ 244 w 814"/>
                <a:gd name="T73" fmla="*/ 116 h 274"/>
                <a:gd name="T74" fmla="*/ 182 w 814"/>
                <a:gd name="T75" fmla="*/ 152 h 274"/>
                <a:gd name="T76" fmla="*/ 132 w 814"/>
                <a:gd name="T77" fmla="*/ 180 h 274"/>
                <a:gd name="T78" fmla="*/ 97 w 814"/>
                <a:gd name="T79" fmla="*/ 202 h 274"/>
                <a:gd name="T80" fmla="*/ 70 w 814"/>
                <a:gd name="T81" fmla="*/ 217 h 274"/>
                <a:gd name="T82" fmla="*/ 52 w 814"/>
                <a:gd name="T83" fmla="*/ 228 h 274"/>
                <a:gd name="T84" fmla="*/ 40 w 814"/>
                <a:gd name="T85" fmla="*/ 235 h 274"/>
                <a:gd name="T86" fmla="*/ 32 w 814"/>
                <a:gd name="T87" fmla="*/ 242 h 274"/>
                <a:gd name="T88" fmla="*/ 26 w 814"/>
                <a:gd name="T89" fmla="*/ 24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4" h="274">
                  <a:moveTo>
                    <a:pt x="0" y="274"/>
                  </a:moveTo>
                  <a:lnTo>
                    <a:pt x="6" y="274"/>
                  </a:lnTo>
                  <a:lnTo>
                    <a:pt x="10" y="273"/>
                  </a:lnTo>
                  <a:lnTo>
                    <a:pt x="16" y="272"/>
                  </a:lnTo>
                  <a:lnTo>
                    <a:pt x="22" y="268"/>
                  </a:lnTo>
                  <a:lnTo>
                    <a:pt x="29" y="266"/>
                  </a:lnTo>
                  <a:lnTo>
                    <a:pt x="37" y="261"/>
                  </a:lnTo>
                  <a:lnTo>
                    <a:pt x="46" y="256"/>
                  </a:lnTo>
                  <a:lnTo>
                    <a:pt x="58" y="249"/>
                  </a:lnTo>
                  <a:lnTo>
                    <a:pt x="70" y="242"/>
                  </a:lnTo>
                  <a:lnTo>
                    <a:pt x="85" y="233"/>
                  </a:lnTo>
                  <a:lnTo>
                    <a:pt x="102" y="221"/>
                  </a:lnTo>
                  <a:lnTo>
                    <a:pt x="122" y="210"/>
                  </a:lnTo>
                  <a:lnTo>
                    <a:pt x="145" y="196"/>
                  </a:lnTo>
                  <a:lnTo>
                    <a:pt x="172" y="181"/>
                  </a:lnTo>
                  <a:lnTo>
                    <a:pt x="201" y="164"/>
                  </a:lnTo>
                  <a:lnTo>
                    <a:pt x="235" y="144"/>
                  </a:lnTo>
                  <a:lnTo>
                    <a:pt x="268" y="124"/>
                  </a:lnTo>
                  <a:lnTo>
                    <a:pt x="299" y="108"/>
                  </a:lnTo>
                  <a:lnTo>
                    <a:pt x="328" y="92"/>
                  </a:lnTo>
                  <a:lnTo>
                    <a:pt x="355" y="80"/>
                  </a:lnTo>
                  <a:lnTo>
                    <a:pt x="380" y="68"/>
                  </a:lnTo>
                  <a:lnTo>
                    <a:pt x="403" y="59"/>
                  </a:lnTo>
                  <a:lnTo>
                    <a:pt x="425" y="51"/>
                  </a:lnTo>
                  <a:lnTo>
                    <a:pt x="447" y="44"/>
                  </a:lnTo>
                  <a:lnTo>
                    <a:pt x="466" y="38"/>
                  </a:lnTo>
                  <a:lnTo>
                    <a:pt x="487" y="33"/>
                  </a:lnTo>
                  <a:lnTo>
                    <a:pt x="508" y="31"/>
                  </a:lnTo>
                  <a:lnTo>
                    <a:pt x="529" y="29"/>
                  </a:lnTo>
                  <a:lnTo>
                    <a:pt x="549" y="28"/>
                  </a:lnTo>
                  <a:lnTo>
                    <a:pt x="571" y="27"/>
                  </a:lnTo>
                  <a:lnTo>
                    <a:pt x="594" y="27"/>
                  </a:lnTo>
                  <a:lnTo>
                    <a:pt x="620" y="28"/>
                  </a:lnTo>
                  <a:lnTo>
                    <a:pt x="667" y="36"/>
                  </a:lnTo>
                  <a:lnTo>
                    <a:pt x="706" y="53"/>
                  </a:lnTo>
                  <a:lnTo>
                    <a:pt x="736" y="77"/>
                  </a:lnTo>
                  <a:lnTo>
                    <a:pt x="759" y="106"/>
                  </a:lnTo>
                  <a:lnTo>
                    <a:pt x="775" y="134"/>
                  </a:lnTo>
                  <a:lnTo>
                    <a:pt x="785" y="158"/>
                  </a:lnTo>
                  <a:lnTo>
                    <a:pt x="791" y="174"/>
                  </a:lnTo>
                  <a:lnTo>
                    <a:pt x="792" y="181"/>
                  </a:lnTo>
                  <a:lnTo>
                    <a:pt x="814" y="169"/>
                  </a:lnTo>
                  <a:lnTo>
                    <a:pt x="814" y="167"/>
                  </a:lnTo>
                  <a:lnTo>
                    <a:pt x="812" y="162"/>
                  </a:lnTo>
                  <a:lnTo>
                    <a:pt x="810" y="154"/>
                  </a:lnTo>
                  <a:lnTo>
                    <a:pt x="805" y="144"/>
                  </a:lnTo>
                  <a:lnTo>
                    <a:pt x="799" y="131"/>
                  </a:lnTo>
                  <a:lnTo>
                    <a:pt x="793" y="118"/>
                  </a:lnTo>
                  <a:lnTo>
                    <a:pt x="784" y="103"/>
                  </a:lnTo>
                  <a:lnTo>
                    <a:pt x="775" y="86"/>
                  </a:lnTo>
                  <a:lnTo>
                    <a:pt x="763" y="71"/>
                  </a:lnTo>
                  <a:lnTo>
                    <a:pt x="750" y="57"/>
                  </a:lnTo>
                  <a:lnTo>
                    <a:pt x="735" y="42"/>
                  </a:lnTo>
                  <a:lnTo>
                    <a:pt x="717" y="29"/>
                  </a:lnTo>
                  <a:lnTo>
                    <a:pt x="699" y="19"/>
                  </a:lnTo>
                  <a:lnTo>
                    <a:pt x="678" y="9"/>
                  </a:lnTo>
                  <a:lnTo>
                    <a:pt x="655" y="4"/>
                  </a:lnTo>
                  <a:lnTo>
                    <a:pt x="630" y="1"/>
                  </a:lnTo>
                  <a:lnTo>
                    <a:pt x="605" y="0"/>
                  </a:lnTo>
                  <a:lnTo>
                    <a:pt x="582" y="0"/>
                  </a:lnTo>
                  <a:lnTo>
                    <a:pt x="560" y="1"/>
                  </a:lnTo>
                  <a:lnTo>
                    <a:pt x="538" y="2"/>
                  </a:lnTo>
                  <a:lnTo>
                    <a:pt x="517" y="5"/>
                  </a:lnTo>
                  <a:lnTo>
                    <a:pt x="497" y="7"/>
                  </a:lnTo>
                  <a:lnTo>
                    <a:pt x="477" y="12"/>
                  </a:lnTo>
                  <a:lnTo>
                    <a:pt x="456" y="17"/>
                  </a:lnTo>
                  <a:lnTo>
                    <a:pt x="435" y="23"/>
                  </a:lnTo>
                  <a:lnTo>
                    <a:pt x="412" y="31"/>
                  </a:lnTo>
                  <a:lnTo>
                    <a:pt x="389" y="42"/>
                  </a:lnTo>
                  <a:lnTo>
                    <a:pt x="364" y="53"/>
                  </a:lnTo>
                  <a:lnTo>
                    <a:pt x="337" y="66"/>
                  </a:lnTo>
                  <a:lnTo>
                    <a:pt x="309" y="81"/>
                  </a:lnTo>
                  <a:lnTo>
                    <a:pt x="277" y="98"/>
                  </a:lnTo>
                  <a:lnTo>
                    <a:pt x="244" y="116"/>
                  </a:lnTo>
                  <a:lnTo>
                    <a:pt x="211" y="136"/>
                  </a:lnTo>
                  <a:lnTo>
                    <a:pt x="182" y="152"/>
                  </a:lnTo>
                  <a:lnTo>
                    <a:pt x="155" y="167"/>
                  </a:lnTo>
                  <a:lnTo>
                    <a:pt x="132" y="180"/>
                  </a:lnTo>
                  <a:lnTo>
                    <a:pt x="113" y="191"/>
                  </a:lnTo>
                  <a:lnTo>
                    <a:pt x="97" y="202"/>
                  </a:lnTo>
                  <a:lnTo>
                    <a:pt x="82" y="210"/>
                  </a:lnTo>
                  <a:lnTo>
                    <a:pt x="70" y="217"/>
                  </a:lnTo>
                  <a:lnTo>
                    <a:pt x="60" y="222"/>
                  </a:lnTo>
                  <a:lnTo>
                    <a:pt x="52" y="228"/>
                  </a:lnTo>
                  <a:lnTo>
                    <a:pt x="45" y="231"/>
                  </a:lnTo>
                  <a:lnTo>
                    <a:pt x="40" y="235"/>
                  </a:lnTo>
                  <a:lnTo>
                    <a:pt x="36" y="238"/>
                  </a:lnTo>
                  <a:lnTo>
                    <a:pt x="32" y="242"/>
                  </a:lnTo>
                  <a:lnTo>
                    <a:pt x="29" y="244"/>
                  </a:lnTo>
                  <a:lnTo>
                    <a:pt x="26" y="248"/>
                  </a:lnTo>
                  <a:lnTo>
                    <a:pt x="0"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8221665" y="5109365"/>
              <a:ext cx="57150" cy="133350"/>
            </a:xfrm>
            <a:custGeom>
              <a:avLst/>
              <a:gdLst>
                <a:gd name="T0" fmla="*/ 26 w 70"/>
                <a:gd name="T1" fmla="*/ 170 h 170"/>
                <a:gd name="T2" fmla="*/ 30 w 70"/>
                <a:gd name="T3" fmla="*/ 166 h 170"/>
                <a:gd name="T4" fmla="*/ 39 w 70"/>
                <a:gd name="T5" fmla="*/ 156 h 170"/>
                <a:gd name="T6" fmla="*/ 51 w 70"/>
                <a:gd name="T7" fmla="*/ 142 h 170"/>
                <a:gd name="T8" fmla="*/ 59 w 70"/>
                <a:gd name="T9" fmla="*/ 126 h 170"/>
                <a:gd name="T10" fmla="*/ 67 w 70"/>
                <a:gd name="T11" fmla="*/ 92 h 170"/>
                <a:gd name="T12" fmla="*/ 70 w 70"/>
                <a:gd name="T13" fmla="*/ 61 h 170"/>
                <a:gd name="T14" fmla="*/ 70 w 70"/>
                <a:gd name="T15" fmla="*/ 38 h 170"/>
                <a:gd name="T16" fmla="*/ 70 w 70"/>
                <a:gd name="T17" fmla="*/ 29 h 170"/>
                <a:gd name="T18" fmla="*/ 60 w 70"/>
                <a:gd name="T19" fmla="*/ 0 h 170"/>
                <a:gd name="T20" fmla="*/ 60 w 70"/>
                <a:gd name="T21" fmla="*/ 10 h 170"/>
                <a:gd name="T22" fmla="*/ 60 w 70"/>
                <a:gd name="T23" fmla="*/ 31 h 170"/>
                <a:gd name="T24" fmla="*/ 56 w 70"/>
                <a:gd name="T25" fmla="*/ 63 h 170"/>
                <a:gd name="T26" fmla="*/ 48 w 70"/>
                <a:gd name="T27" fmla="*/ 97 h 170"/>
                <a:gd name="T28" fmla="*/ 42 w 70"/>
                <a:gd name="T29" fmla="*/ 110 h 170"/>
                <a:gd name="T30" fmla="*/ 36 w 70"/>
                <a:gd name="T31" fmla="*/ 122 h 170"/>
                <a:gd name="T32" fmla="*/ 28 w 70"/>
                <a:gd name="T33" fmla="*/ 134 h 170"/>
                <a:gd name="T34" fmla="*/ 19 w 70"/>
                <a:gd name="T35" fmla="*/ 145 h 170"/>
                <a:gd name="T36" fmla="*/ 13 w 70"/>
                <a:gd name="T37" fmla="*/ 155 h 170"/>
                <a:gd name="T38" fmla="*/ 6 w 70"/>
                <a:gd name="T39" fmla="*/ 163 h 170"/>
                <a:gd name="T40" fmla="*/ 1 w 70"/>
                <a:gd name="T41" fmla="*/ 167 h 170"/>
                <a:gd name="T42" fmla="*/ 0 w 70"/>
                <a:gd name="T43" fmla="*/ 170 h 170"/>
                <a:gd name="T44" fmla="*/ 26 w 70"/>
                <a:gd name="T4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170">
                  <a:moveTo>
                    <a:pt x="26" y="170"/>
                  </a:moveTo>
                  <a:lnTo>
                    <a:pt x="30" y="166"/>
                  </a:lnTo>
                  <a:lnTo>
                    <a:pt x="39" y="156"/>
                  </a:lnTo>
                  <a:lnTo>
                    <a:pt x="51" y="142"/>
                  </a:lnTo>
                  <a:lnTo>
                    <a:pt x="59" y="126"/>
                  </a:lnTo>
                  <a:lnTo>
                    <a:pt x="67" y="92"/>
                  </a:lnTo>
                  <a:lnTo>
                    <a:pt x="70" y="61"/>
                  </a:lnTo>
                  <a:lnTo>
                    <a:pt x="70" y="38"/>
                  </a:lnTo>
                  <a:lnTo>
                    <a:pt x="70" y="29"/>
                  </a:lnTo>
                  <a:lnTo>
                    <a:pt x="60" y="0"/>
                  </a:lnTo>
                  <a:lnTo>
                    <a:pt x="60" y="10"/>
                  </a:lnTo>
                  <a:lnTo>
                    <a:pt x="60" y="31"/>
                  </a:lnTo>
                  <a:lnTo>
                    <a:pt x="56" y="63"/>
                  </a:lnTo>
                  <a:lnTo>
                    <a:pt x="48" y="97"/>
                  </a:lnTo>
                  <a:lnTo>
                    <a:pt x="42" y="110"/>
                  </a:lnTo>
                  <a:lnTo>
                    <a:pt x="36" y="122"/>
                  </a:lnTo>
                  <a:lnTo>
                    <a:pt x="28" y="134"/>
                  </a:lnTo>
                  <a:lnTo>
                    <a:pt x="19" y="145"/>
                  </a:lnTo>
                  <a:lnTo>
                    <a:pt x="13" y="155"/>
                  </a:lnTo>
                  <a:lnTo>
                    <a:pt x="6" y="163"/>
                  </a:lnTo>
                  <a:lnTo>
                    <a:pt x="1" y="167"/>
                  </a:lnTo>
                  <a:lnTo>
                    <a:pt x="0" y="170"/>
                  </a:lnTo>
                  <a:lnTo>
                    <a:pt x="26"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7902577" y="4763290"/>
              <a:ext cx="333375" cy="298450"/>
            </a:xfrm>
            <a:custGeom>
              <a:avLst/>
              <a:gdLst>
                <a:gd name="T0" fmla="*/ 42 w 419"/>
                <a:gd name="T1" fmla="*/ 51 h 376"/>
                <a:gd name="T2" fmla="*/ 45 w 419"/>
                <a:gd name="T3" fmla="*/ 53 h 376"/>
                <a:gd name="T4" fmla="*/ 50 w 419"/>
                <a:gd name="T5" fmla="*/ 59 h 376"/>
                <a:gd name="T6" fmla="*/ 61 w 419"/>
                <a:gd name="T7" fmla="*/ 68 h 376"/>
                <a:gd name="T8" fmla="*/ 73 w 419"/>
                <a:gd name="T9" fmla="*/ 81 h 376"/>
                <a:gd name="T10" fmla="*/ 90 w 419"/>
                <a:gd name="T11" fmla="*/ 96 h 376"/>
                <a:gd name="T12" fmla="*/ 107 w 419"/>
                <a:gd name="T13" fmla="*/ 113 h 376"/>
                <a:gd name="T14" fmla="*/ 126 w 419"/>
                <a:gd name="T15" fmla="*/ 131 h 376"/>
                <a:gd name="T16" fmla="*/ 146 w 419"/>
                <a:gd name="T17" fmla="*/ 151 h 376"/>
                <a:gd name="T18" fmla="*/ 167 w 419"/>
                <a:gd name="T19" fmla="*/ 172 h 376"/>
                <a:gd name="T20" fmla="*/ 188 w 419"/>
                <a:gd name="T21" fmla="*/ 191 h 376"/>
                <a:gd name="T22" fmla="*/ 208 w 419"/>
                <a:gd name="T23" fmla="*/ 211 h 376"/>
                <a:gd name="T24" fmla="*/ 228 w 419"/>
                <a:gd name="T25" fmla="*/ 229 h 376"/>
                <a:gd name="T26" fmla="*/ 246 w 419"/>
                <a:gd name="T27" fmla="*/ 246 h 376"/>
                <a:gd name="T28" fmla="*/ 262 w 419"/>
                <a:gd name="T29" fmla="*/ 261 h 376"/>
                <a:gd name="T30" fmla="*/ 276 w 419"/>
                <a:gd name="T31" fmla="*/ 274 h 376"/>
                <a:gd name="T32" fmla="*/ 287 w 419"/>
                <a:gd name="T33" fmla="*/ 284 h 376"/>
                <a:gd name="T34" fmla="*/ 305 w 419"/>
                <a:gd name="T35" fmla="*/ 301 h 376"/>
                <a:gd name="T36" fmla="*/ 325 w 419"/>
                <a:gd name="T37" fmla="*/ 317 h 376"/>
                <a:gd name="T38" fmla="*/ 345 w 419"/>
                <a:gd name="T39" fmla="*/ 332 h 376"/>
                <a:gd name="T40" fmla="*/ 364 w 419"/>
                <a:gd name="T41" fmla="*/ 345 h 376"/>
                <a:gd name="T42" fmla="*/ 380 w 419"/>
                <a:gd name="T43" fmla="*/ 357 h 376"/>
                <a:gd name="T44" fmla="*/ 394 w 419"/>
                <a:gd name="T45" fmla="*/ 366 h 376"/>
                <a:gd name="T46" fmla="*/ 402 w 419"/>
                <a:gd name="T47" fmla="*/ 372 h 376"/>
                <a:gd name="T48" fmla="*/ 405 w 419"/>
                <a:gd name="T49" fmla="*/ 374 h 376"/>
                <a:gd name="T50" fmla="*/ 419 w 419"/>
                <a:gd name="T51" fmla="*/ 376 h 376"/>
                <a:gd name="T52" fmla="*/ 416 w 419"/>
                <a:gd name="T53" fmla="*/ 374 h 376"/>
                <a:gd name="T54" fmla="*/ 407 w 419"/>
                <a:gd name="T55" fmla="*/ 366 h 376"/>
                <a:gd name="T56" fmla="*/ 395 w 419"/>
                <a:gd name="T57" fmla="*/ 356 h 376"/>
                <a:gd name="T58" fmla="*/ 379 w 419"/>
                <a:gd name="T59" fmla="*/ 342 h 376"/>
                <a:gd name="T60" fmla="*/ 360 w 419"/>
                <a:gd name="T61" fmla="*/ 326 h 376"/>
                <a:gd name="T62" fmla="*/ 342 w 419"/>
                <a:gd name="T63" fmla="*/ 309 h 376"/>
                <a:gd name="T64" fmla="*/ 321 w 419"/>
                <a:gd name="T65" fmla="*/ 291 h 376"/>
                <a:gd name="T66" fmla="*/ 303 w 419"/>
                <a:gd name="T67" fmla="*/ 274 h 376"/>
                <a:gd name="T68" fmla="*/ 291 w 419"/>
                <a:gd name="T69" fmla="*/ 264 h 376"/>
                <a:gd name="T70" fmla="*/ 276 w 419"/>
                <a:gd name="T71" fmla="*/ 250 h 376"/>
                <a:gd name="T72" fmla="*/ 257 w 419"/>
                <a:gd name="T73" fmla="*/ 233 h 376"/>
                <a:gd name="T74" fmla="*/ 235 w 419"/>
                <a:gd name="T75" fmla="*/ 213 h 376"/>
                <a:gd name="T76" fmla="*/ 211 w 419"/>
                <a:gd name="T77" fmla="*/ 191 h 376"/>
                <a:gd name="T78" fmla="*/ 185 w 419"/>
                <a:gd name="T79" fmla="*/ 168 h 376"/>
                <a:gd name="T80" fmla="*/ 160 w 419"/>
                <a:gd name="T81" fmla="*/ 144 h 376"/>
                <a:gd name="T82" fmla="*/ 133 w 419"/>
                <a:gd name="T83" fmla="*/ 121 h 376"/>
                <a:gd name="T84" fmla="*/ 107 w 419"/>
                <a:gd name="T85" fmla="*/ 98 h 376"/>
                <a:gd name="T86" fmla="*/ 83 w 419"/>
                <a:gd name="T87" fmla="*/ 75 h 376"/>
                <a:gd name="T88" fmla="*/ 61 w 419"/>
                <a:gd name="T89" fmla="*/ 55 h 376"/>
                <a:gd name="T90" fmla="*/ 40 w 419"/>
                <a:gd name="T91" fmla="*/ 37 h 376"/>
                <a:gd name="T92" fmla="*/ 24 w 419"/>
                <a:gd name="T93" fmla="*/ 22 h 376"/>
                <a:gd name="T94" fmla="*/ 11 w 419"/>
                <a:gd name="T95" fmla="*/ 10 h 376"/>
                <a:gd name="T96" fmla="*/ 2 w 419"/>
                <a:gd name="T97" fmla="*/ 2 h 376"/>
                <a:gd name="T98" fmla="*/ 0 w 419"/>
                <a:gd name="T99" fmla="*/ 0 h 376"/>
                <a:gd name="T100" fmla="*/ 42 w 419"/>
                <a:gd name="T10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9" h="376">
                  <a:moveTo>
                    <a:pt x="42" y="51"/>
                  </a:moveTo>
                  <a:lnTo>
                    <a:pt x="45" y="53"/>
                  </a:lnTo>
                  <a:lnTo>
                    <a:pt x="50" y="59"/>
                  </a:lnTo>
                  <a:lnTo>
                    <a:pt x="61" y="68"/>
                  </a:lnTo>
                  <a:lnTo>
                    <a:pt x="73" y="81"/>
                  </a:lnTo>
                  <a:lnTo>
                    <a:pt x="90" y="96"/>
                  </a:lnTo>
                  <a:lnTo>
                    <a:pt x="107" y="113"/>
                  </a:lnTo>
                  <a:lnTo>
                    <a:pt x="126" y="131"/>
                  </a:lnTo>
                  <a:lnTo>
                    <a:pt x="146" y="151"/>
                  </a:lnTo>
                  <a:lnTo>
                    <a:pt x="167" y="172"/>
                  </a:lnTo>
                  <a:lnTo>
                    <a:pt x="188" y="191"/>
                  </a:lnTo>
                  <a:lnTo>
                    <a:pt x="208" y="211"/>
                  </a:lnTo>
                  <a:lnTo>
                    <a:pt x="228" y="229"/>
                  </a:lnTo>
                  <a:lnTo>
                    <a:pt x="246" y="246"/>
                  </a:lnTo>
                  <a:lnTo>
                    <a:pt x="262" y="261"/>
                  </a:lnTo>
                  <a:lnTo>
                    <a:pt x="276" y="274"/>
                  </a:lnTo>
                  <a:lnTo>
                    <a:pt x="287" y="284"/>
                  </a:lnTo>
                  <a:lnTo>
                    <a:pt x="305" y="301"/>
                  </a:lnTo>
                  <a:lnTo>
                    <a:pt x="325" y="317"/>
                  </a:lnTo>
                  <a:lnTo>
                    <a:pt x="345" y="332"/>
                  </a:lnTo>
                  <a:lnTo>
                    <a:pt x="364" y="345"/>
                  </a:lnTo>
                  <a:lnTo>
                    <a:pt x="380" y="357"/>
                  </a:lnTo>
                  <a:lnTo>
                    <a:pt x="394" y="366"/>
                  </a:lnTo>
                  <a:lnTo>
                    <a:pt x="402" y="372"/>
                  </a:lnTo>
                  <a:lnTo>
                    <a:pt x="405" y="374"/>
                  </a:lnTo>
                  <a:lnTo>
                    <a:pt x="419" y="376"/>
                  </a:lnTo>
                  <a:lnTo>
                    <a:pt x="416" y="374"/>
                  </a:lnTo>
                  <a:lnTo>
                    <a:pt x="407" y="366"/>
                  </a:lnTo>
                  <a:lnTo>
                    <a:pt x="395" y="356"/>
                  </a:lnTo>
                  <a:lnTo>
                    <a:pt x="379" y="342"/>
                  </a:lnTo>
                  <a:lnTo>
                    <a:pt x="360" y="326"/>
                  </a:lnTo>
                  <a:lnTo>
                    <a:pt x="342" y="309"/>
                  </a:lnTo>
                  <a:lnTo>
                    <a:pt x="321" y="291"/>
                  </a:lnTo>
                  <a:lnTo>
                    <a:pt x="303" y="274"/>
                  </a:lnTo>
                  <a:lnTo>
                    <a:pt x="291" y="264"/>
                  </a:lnTo>
                  <a:lnTo>
                    <a:pt x="276" y="250"/>
                  </a:lnTo>
                  <a:lnTo>
                    <a:pt x="257" y="233"/>
                  </a:lnTo>
                  <a:lnTo>
                    <a:pt x="235" y="213"/>
                  </a:lnTo>
                  <a:lnTo>
                    <a:pt x="211" y="191"/>
                  </a:lnTo>
                  <a:lnTo>
                    <a:pt x="185" y="168"/>
                  </a:lnTo>
                  <a:lnTo>
                    <a:pt x="160" y="144"/>
                  </a:lnTo>
                  <a:lnTo>
                    <a:pt x="133" y="121"/>
                  </a:lnTo>
                  <a:lnTo>
                    <a:pt x="107" y="98"/>
                  </a:lnTo>
                  <a:lnTo>
                    <a:pt x="83" y="75"/>
                  </a:lnTo>
                  <a:lnTo>
                    <a:pt x="61" y="55"/>
                  </a:lnTo>
                  <a:lnTo>
                    <a:pt x="40" y="37"/>
                  </a:lnTo>
                  <a:lnTo>
                    <a:pt x="24" y="22"/>
                  </a:lnTo>
                  <a:lnTo>
                    <a:pt x="11" y="10"/>
                  </a:lnTo>
                  <a:lnTo>
                    <a:pt x="2" y="2"/>
                  </a:lnTo>
                  <a:lnTo>
                    <a:pt x="0" y="0"/>
                  </a:lnTo>
                  <a:lnTo>
                    <a:pt x="4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8266115" y="5026815"/>
              <a:ext cx="539750" cy="217487"/>
            </a:xfrm>
            <a:custGeom>
              <a:avLst/>
              <a:gdLst>
                <a:gd name="T0" fmla="*/ 0 w 680"/>
                <a:gd name="T1" fmla="*/ 273 h 273"/>
                <a:gd name="T2" fmla="*/ 5 w 680"/>
                <a:gd name="T3" fmla="*/ 273 h 273"/>
                <a:gd name="T4" fmla="*/ 14 w 680"/>
                <a:gd name="T5" fmla="*/ 270 h 273"/>
                <a:gd name="T6" fmla="*/ 30 w 680"/>
                <a:gd name="T7" fmla="*/ 266 h 273"/>
                <a:gd name="T8" fmla="*/ 53 w 680"/>
                <a:gd name="T9" fmla="*/ 258 h 273"/>
                <a:gd name="T10" fmla="*/ 83 w 680"/>
                <a:gd name="T11" fmla="*/ 246 h 273"/>
                <a:gd name="T12" fmla="*/ 122 w 680"/>
                <a:gd name="T13" fmla="*/ 228 h 273"/>
                <a:gd name="T14" fmla="*/ 172 w 680"/>
                <a:gd name="T15" fmla="*/ 204 h 273"/>
                <a:gd name="T16" fmla="*/ 226 w 680"/>
                <a:gd name="T17" fmla="*/ 175 h 273"/>
                <a:gd name="T18" fmla="*/ 272 w 680"/>
                <a:gd name="T19" fmla="*/ 151 h 273"/>
                <a:gd name="T20" fmla="*/ 310 w 680"/>
                <a:gd name="T21" fmla="*/ 129 h 273"/>
                <a:gd name="T22" fmla="*/ 342 w 680"/>
                <a:gd name="T23" fmla="*/ 112 h 273"/>
                <a:gd name="T24" fmla="*/ 371 w 680"/>
                <a:gd name="T25" fmla="*/ 95 h 273"/>
                <a:gd name="T26" fmla="*/ 398 w 680"/>
                <a:gd name="T27" fmla="*/ 83 h 273"/>
                <a:gd name="T28" fmla="*/ 422 w 680"/>
                <a:gd name="T29" fmla="*/ 71 h 273"/>
                <a:gd name="T30" fmla="*/ 447 w 680"/>
                <a:gd name="T31" fmla="*/ 62 h 273"/>
                <a:gd name="T32" fmla="*/ 485 w 680"/>
                <a:gd name="T33" fmla="*/ 51 h 273"/>
                <a:gd name="T34" fmla="*/ 528 w 680"/>
                <a:gd name="T35" fmla="*/ 44 h 273"/>
                <a:gd name="T36" fmla="*/ 564 w 680"/>
                <a:gd name="T37" fmla="*/ 45 h 273"/>
                <a:gd name="T38" fmla="*/ 593 w 680"/>
                <a:gd name="T39" fmla="*/ 53 h 273"/>
                <a:gd name="T40" fmla="*/ 616 w 680"/>
                <a:gd name="T41" fmla="*/ 63 h 273"/>
                <a:gd name="T42" fmla="*/ 634 w 680"/>
                <a:gd name="T43" fmla="*/ 76 h 273"/>
                <a:gd name="T44" fmla="*/ 645 w 680"/>
                <a:gd name="T45" fmla="*/ 86 h 273"/>
                <a:gd name="T46" fmla="*/ 650 w 680"/>
                <a:gd name="T47" fmla="*/ 92 h 273"/>
                <a:gd name="T48" fmla="*/ 680 w 680"/>
                <a:gd name="T49" fmla="*/ 84 h 273"/>
                <a:gd name="T50" fmla="*/ 677 w 680"/>
                <a:gd name="T51" fmla="*/ 79 h 273"/>
                <a:gd name="T52" fmla="*/ 668 w 680"/>
                <a:gd name="T53" fmla="*/ 67 h 273"/>
                <a:gd name="T54" fmla="*/ 654 w 680"/>
                <a:gd name="T55" fmla="*/ 48 h 273"/>
                <a:gd name="T56" fmla="*/ 635 w 680"/>
                <a:gd name="T57" fmla="*/ 30 h 273"/>
                <a:gd name="T58" fmla="*/ 607 w 680"/>
                <a:gd name="T59" fmla="*/ 14 h 273"/>
                <a:gd name="T60" fmla="*/ 574 w 680"/>
                <a:gd name="T61" fmla="*/ 3 h 273"/>
                <a:gd name="T62" fmla="*/ 533 w 680"/>
                <a:gd name="T63" fmla="*/ 1 h 273"/>
                <a:gd name="T64" fmla="*/ 486 w 680"/>
                <a:gd name="T65" fmla="*/ 10 h 273"/>
                <a:gd name="T66" fmla="*/ 461 w 680"/>
                <a:gd name="T67" fmla="*/ 21 h 273"/>
                <a:gd name="T68" fmla="*/ 434 w 680"/>
                <a:gd name="T69" fmla="*/ 33 h 273"/>
                <a:gd name="T70" fmla="*/ 408 w 680"/>
                <a:gd name="T71" fmla="*/ 48 h 273"/>
                <a:gd name="T72" fmla="*/ 379 w 680"/>
                <a:gd name="T73" fmla="*/ 66 h 273"/>
                <a:gd name="T74" fmla="*/ 346 w 680"/>
                <a:gd name="T75" fmla="*/ 85 h 273"/>
                <a:gd name="T76" fmla="*/ 309 w 680"/>
                <a:gd name="T77" fmla="*/ 107 h 273"/>
                <a:gd name="T78" fmla="*/ 265 w 680"/>
                <a:gd name="T79" fmla="*/ 131 h 273"/>
                <a:gd name="T80" fmla="*/ 216 w 680"/>
                <a:gd name="T81" fmla="*/ 159 h 273"/>
                <a:gd name="T82" fmla="*/ 161 w 680"/>
                <a:gd name="T83" fmla="*/ 186 h 273"/>
                <a:gd name="T84" fmla="*/ 118 w 680"/>
                <a:gd name="T85" fmla="*/ 208 h 273"/>
                <a:gd name="T86" fmla="*/ 84 w 680"/>
                <a:gd name="T87" fmla="*/ 223 h 273"/>
                <a:gd name="T88" fmla="*/ 59 w 680"/>
                <a:gd name="T89" fmla="*/ 234 h 273"/>
                <a:gd name="T90" fmla="*/ 42 w 680"/>
                <a:gd name="T91" fmla="*/ 240 h 273"/>
                <a:gd name="T92" fmla="*/ 30 w 680"/>
                <a:gd name="T93" fmla="*/ 244 h 273"/>
                <a:gd name="T94" fmla="*/ 24 w 680"/>
                <a:gd name="T95" fmla="*/ 246 h 273"/>
                <a:gd name="T96" fmla="*/ 22 w 680"/>
                <a:gd name="T97" fmla="*/ 24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0" h="273">
                  <a:moveTo>
                    <a:pt x="0" y="273"/>
                  </a:moveTo>
                  <a:lnTo>
                    <a:pt x="0" y="273"/>
                  </a:lnTo>
                  <a:lnTo>
                    <a:pt x="2" y="273"/>
                  </a:lnTo>
                  <a:lnTo>
                    <a:pt x="5" y="273"/>
                  </a:lnTo>
                  <a:lnTo>
                    <a:pt x="9" y="272"/>
                  </a:lnTo>
                  <a:lnTo>
                    <a:pt x="14" y="270"/>
                  </a:lnTo>
                  <a:lnTo>
                    <a:pt x="21" y="268"/>
                  </a:lnTo>
                  <a:lnTo>
                    <a:pt x="30" y="266"/>
                  </a:lnTo>
                  <a:lnTo>
                    <a:pt x="40" y="262"/>
                  </a:lnTo>
                  <a:lnTo>
                    <a:pt x="53" y="258"/>
                  </a:lnTo>
                  <a:lnTo>
                    <a:pt x="67" y="253"/>
                  </a:lnTo>
                  <a:lnTo>
                    <a:pt x="83" y="246"/>
                  </a:lnTo>
                  <a:lnTo>
                    <a:pt x="102" y="238"/>
                  </a:lnTo>
                  <a:lnTo>
                    <a:pt x="122" y="228"/>
                  </a:lnTo>
                  <a:lnTo>
                    <a:pt x="146" y="216"/>
                  </a:lnTo>
                  <a:lnTo>
                    <a:pt x="172" y="204"/>
                  </a:lnTo>
                  <a:lnTo>
                    <a:pt x="201" y="189"/>
                  </a:lnTo>
                  <a:lnTo>
                    <a:pt x="226" y="175"/>
                  </a:lnTo>
                  <a:lnTo>
                    <a:pt x="250" y="162"/>
                  </a:lnTo>
                  <a:lnTo>
                    <a:pt x="272" y="151"/>
                  </a:lnTo>
                  <a:lnTo>
                    <a:pt x="292" y="139"/>
                  </a:lnTo>
                  <a:lnTo>
                    <a:pt x="310" y="129"/>
                  </a:lnTo>
                  <a:lnTo>
                    <a:pt x="327" y="120"/>
                  </a:lnTo>
                  <a:lnTo>
                    <a:pt x="342" y="112"/>
                  </a:lnTo>
                  <a:lnTo>
                    <a:pt x="357" y="104"/>
                  </a:lnTo>
                  <a:lnTo>
                    <a:pt x="371" y="95"/>
                  </a:lnTo>
                  <a:lnTo>
                    <a:pt x="385" y="89"/>
                  </a:lnTo>
                  <a:lnTo>
                    <a:pt x="398" y="83"/>
                  </a:lnTo>
                  <a:lnTo>
                    <a:pt x="410" y="77"/>
                  </a:lnTo>
                  <a:lnTo>
                    <a:pt x="422" y="71"/>
                  </a:lnTo>
                  <a:lnTo>
                    <a:pt x="434" y="67"/>
                  </a:lnTo>
                  <a:lnTo>
                    <a:pt x="447" y="62"/>
                  </a:lnTo>
                  <a:lnTo>
                    <a:pt x="461" y="57"/>
                  </a:lnTo>
                  <a:lnTo>
                    <a:pt x="485" y="51"/>
                  </a:lnTo>
                  <a:lnTo>
                    <a:pt x="507" y="46"/>
                  </a:lnTo>
                  <a:lnTo>
                    <a:pt x="528" y="44"/>
                  </a:lnTo>
                  <a:lnTo>
                    <a:pt x="547" y="44"/>
                  </a:lnTo>
                  <a:lnTo>
                    <a:pt x="564" y="45"/>
                  </a:lnTo>
                  <a:lnTo>
                    <a:pt x="579" y="48"/>
                  </a:lnTo>
                  <a:lnTo>
                    <a:pt x="593" y="53"/>
                  </a:lnTo>
                  <a:lnTo>
                    <a:pt x="606" y="57"/>
                  </a:lnTo>
                  <a:lnTo>
                    <a:pt x="616" y="63"/>
                  </a:lnTo>
                  <a:lnTo>
                    <a:pt x="626" y="70"/>
                  </a:lnTo>
                  <a:lnTo>
                    <a:pt x="634" y="76"/>
                  </a:lnTo>
                  <a:lnTo>
                    <a:pt x="641" y="82"/>
                  </a:lnTo>
                  <a:lnTo>
                    <a:pt x="645" y="86"/>
                  </a:lnTo>
                  <a:lnTo>
                    <a:pt x="649" y="90"/>
                  </a:lnTo>
                  <a:lnTo>
                    <a:pt x="650" y="92"/>
                  </a:lnTo>
                  <a:lnTo>
                    <a:pt x="651" y="93"/>
                  </a:lnTo>
                  <a:lnTo>
                    <a:pt x="680" y="84"/>
                  </a:lnTo>
                  <a:lnTo>
                    <a:pt x="679" y="83"/>
                  </a:lnTo>
                  <a:lnTo>
                    <a:pt x="677" y="79"/>
                  </a:lnTo>
                  <a:lnTo>
                    <a:pt x="674" y="74"/>
                  </a:lnTo>
                  <a:lnTo>
                    <a:pt x="668" y="67"/>
                  </a:lnTo>
                  <a:lnTo>
                    <a:pt x="662" y="57"/>
                  </a:lnTo>
                  <a:lnTo>
                    <a:pt x="654" y="48"/>
                  </a:lnTo>
                  <a:lnTo>
                    <a:pt x="645" y="39"/>
                  </a:lnTo>
                  <a:lnTo>
                    <a:pt x="635" y="30"/>
                  </a:lnTo>
                  <a:lnTo>
                    <a:pt x="622" y="22"/>
                  </a:lnTo>
                  <a:lnTo>
                    <a:pt x="607" y="14"/>
                  </a:lnTo>
                  <a:lnTo>
                    <a:pt x="592" y="8"/>
                  </a:lnTo>
                  <a:lnTo>
                    <a:pt x="574" y="3"/>
                  </a:lnTo>
                  <a:lnTo>
                    <a:pt x="555" y="0"/>
                  </a:lnTo>
                  <a:lnTo>
                    <a:pt x="533" y="1"/>
                  </a:lnTo>
                  <a:lnTo>
                    <a:pt x="510" y="3"/>
                  </a:lnTo>
                  <a:lnTo>
                    <a:pt x="486" y="10"/>
                  </a:lnTo>
                  <a:lnTo>
                    <a:pt x="474" y="15"/>
                  </a:lnTo>
                  <a:lnTo>
                    <a:pt x="461" y="21"/>
                  </a:lnTo>
                  <a:lnTo>
                    <a:pt x="447" y="26"/>
                  </a:lnTo>
                  <a:lnTo>
                    <a:pt x="434" y="33"/>
                  </a:lnTo>
                  <a:lnTo>
                    <a:pt x="422" y="40"/>
                  </a:lnTo>
                  <a:lnTo>
                    <a:pt x="408" y="48"/>
                  </a:lnTo>
                  <a:lnTo>
                    <a:pt x="393" y="56"/>
                  </a:lnTo>
                  <a:lnTo>
                    <a:pt x="379" y="66"/>
                  </a:lnTo>
                  <a:lnTo>
                    <a:pt x="363" y="75"/>
                  </a:lnTo>
                  <a:lnTo>
                    <a:pt x="346" y="85"/>
                  </a:lnTo>
                  <a:lnTo>
                    <a:pt x="328" y="95"/>
                  </a:lnTo>
                  <a:lnTo>
                    <a:pt x="309" y="107"/>
                  </a:lnTo>
                  <a:lnTo>
                    <a:pt x="288" y="118"/>
                  </a:lnTo>
                  <a:lnTo>
                    <a:pt x="265" y="131"/>
                  </a:lnTo>
                  <a:lnTo>
                    <a:pt x="242" y="145"/>
                  </a:lnTo>
                  <a:lnTo>
                    <a:pt x="216" y="159"/>
                  </a:lnTo>
                  <a:lnTo>
                    <a:pt x="187" y="174"/>
                  </a:lnTo>
                  <a:lnTo>
                    <a:pt x="161" y="186"/>
                  </a:lnTo>
                  <a:lnTo>
                    <a:pt x="138" y="198"/>
                  </a:lnTo>
                  <a:lnTo>
                    <a:pt x="118" y="208"/>
                  </a:lnTo>
                  <a:lnTo>
                    <a:pt x="99" y="216"/>
                  </a:lnTo>
                  <a:lnTo>
                    <a:pt x="84" y="223"/>
                  </a:lnTo>
                  <a:lnTo>
                    <a:pt x="70" y="229"/>
                  </a:lnTo>
                  <a:lnTo>
                    <a:pt x="59" y="234"/>
                  </a:lnTo>
                  <a:lnTo>
                    <a:pt x="49" y="238"/>
                  </a:lnTo>
                  <a:lnTo>
                    <a:pt x="42" y="240"/>
                  </a:lnTo>
                  <a:lnTo>
                    <a:pt x="35" y="243"/>
                  </a:lnTo>
                  <a:lnTo>
                    <a:pt x="30" y="244"/>
                  </a:lnTo>
                  <a:lnTo>
                    <a:pt x="27" y="245"/>
                  </a:lnTo>
                  <a:lnTo>
                    <a:pt x="24" y="246"/>
                  </a:lnTo>
                  <a:lnTo>
                    <a:pt x="22" y="246"/>
                  </a:lnTo>
                  <a:lnTo>
                    <a:pt x="22" y="246"/>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p:cNvSpPr>
            <p:nvPr/>
          </p:nvSpPr>
          <p:spPr bwMode="auto">
            <a:xfrm>
              <a:off x="8348665" y="4455315"/>
              <a:ext cx="300038" cy="123825"/>
            </a:xfrm>
            <a:custGeom>
              <a:avLst/>
              <a:gdLst>
                <a:gd name="T0" fmla="*/ 366 w 378"/>
                <a:gd name="T1" fmla="*/ 142 h 158"/>
                <a:gd name="T2" fmla="*/ 340 w 378"/>
                <a:gd name="T3" fmla="*/ 132 h 158"/>
                <a:gd name="T4" fmla="*/ 312 w 378"/>
                <a:gd name="T5" fmla="*/ 116 h 158"/>
                <a:gd name="T6" fmla="*/ 290 w 378"/>
                <a:gd name="T7" fmla="*/ 96 h 158"/>
                <a:gd name="T8" fmla="*/ 279 w 378"/>
                <a:gd name="T9" fmla="*/ 77 h 158"/>
                <a:gd name="T10" fmla="*/ 267 w 378"/>
                <a:gd name="T11" fmla="*/ 62 h 158"/>
                <a:gd name="T12" fmla="*/ 251 w 378"/>
                <a:gd name="T13" fmla="*/ 45 h 158"/>
                <a:gd name="T14" fmla="*/ 230 w 378"/>
                <a:gd name="T15" fmla="*/ 28 h 158"/>
                <a:gd name="T16" fmla="*/ 205 w 378"/>
                <a:gd name="T17" fmla="*/ 13 h 158"/>
                <a:gd name="T18" fmla="*/ 176 w 378"/>
                <a:gd name="T19" fmla="*/ 4 h 158"/>
                <a:gd name="T20" fmla="*/ 144 w 378"/>
                <a:gd name="T21" fmla="*/ 0 h 158"/>
                <a:gd name="T22" fmla="*/ 109 w 378"/>
                <a:gd name="T23" fmla="*/ 6 h 158"/>
                <a:gd name="T24" fmla="*/ 59 w 378"/>
                <a:gd name="T25" fmla="*/ 30 h 158"/>
                <a:gd name="T26" fmla="*/ 18 w 378"/>
                <a:gd name="T27" fmla="*/ 70 h 158"/>
                <a:gd name="T28" fmla="*/ 2 w 378"/>
                <a:gd name="T29" fmla="*/ 107 h 158"/>
                <a:gd name="T30" fmla="*/ 0 w 378"/>
                <a:gd name="T31" fmla="*/ 130 h 158"/>
                <a:gd name="T32" fmla="*/ 23 w 378"/>
                <a:gd name="T33" fmla="*/ 138 h 158"/>
                <a:gd name="T34" fmla="*/ 23 w 378"/>
                <a:gd name="T35" fmla="*/ 126 h 158"/>
                <a:gd name="T36" fmla="*/ 31 w 378"/>
                <a:gd name="T37" fmla="*/ 96 h 158"/>
                <a:gd name="T38" fmla="*/ 53 w 378"/>
                <a:gd name="T39" fmla="*/ 59 h 158"/>
                <a:gd name="T40" fmla="*/ 98 w 378"/>
                <a:gd name="T41" fmla="*/ 25 h 158"/>
                <a:gd name="T42" fmla="*/ 134 w 378"/>
                <a:gd name="T43" fmla="*/ 14 h 158"/>
                <a:gd name="T44" fmla="*/ 166 w 378"/>
                <a:gd name="T45" fmla="*/ 14 h 158"/>
                <a:gd name="T46" fmla="*/ 196 w 378"/>
                <a:gd name="T47" fmla="*/ 22 h 158"/>
                <a:gd name="T48" fmla="*/ 221 w 378"/>
                <a:gd name="T49" fmla="*/ 37 h 158"/>
                <a:gd name="T50" fmla="*/ 243 w 378"/>
                <a:gd name="T51" fmla="*/ 55 h 158"/>
                <a:gd name="T52" fmla="*/ 261 w 378"/>
                <a:gd name="T53" fmla="*/ 75 h 158"/>
                <a:gd name="T54" fmla="*/ 275 w 378"/>
                <a:gd name="T55" fmla="*/ 93 h 158"/>
                <a:gd name="T56" fmla="*/ 283 w 378"/>
                <a:gd name="T57" fmla="*/ 107 h 158"/>
                <a:gd name="T58" fmla="*/ 299 w 378"/>
                <a:gd name="T59" fmla="*/ 129 h 158"/>
                <a:gd name="T60" fmla="*/ 322 w 378"/>
                <a:gd name="T61" fmla="*/ 144 h 158"/>
                <a:gd name="T62" fmla="*/ 347 w 378"/>
                <a:gd name="T63" fmla="*/ 154 h 158"/>
                <a:gd name="T64" fmla="*/ 369 w 378"/>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158">
                  <a:moveTo>
                    <a:pt x="378" y="143"/>
                  </a:moveTo>
                  <a:lnTo>
                    <a:pt x="366" y="142"/>
                  </a:lnTo>
                  <a:lnTo>
                    <a:pt x="354" y="138"/>
                  </a:lnTo>
                  <a:lnTo>
                    <a:pt x="340" y="132"/>
                  </a:lnTo>
                  <a:lnTo>
                    <a:pt x="326" y="126"/>
                  </a:lnTo>
                  <a:lnTo>
                    <a:pt x="312" y="116"/>
                  </a:lnTo>
                  <a:lnTo>
                    <a:pt x="301" y="107"/>
                  </a:lnTo>
                  <a:lnTo>
                    <a:pt x="290" y="96"/>
                  </a:lnTo>
                  <a:lnTo>
                    <a:pt x="282" y="84"/>
                  </a:lnTo>
                  <a:lnTo>
                    <a:pt x="279" y="77"/>
                  </a:lnTo>
                  <a:lnTo>
                    <a:pt x="273" y="70"/>
                  </a:lnTo>
                  <a:lnTo>
                    <a:pt x="267" y="62"/>
                  </a:lnTo>
                  <a:lnTo>
                    <a:pt x="259" y="53"/>
                  </a:lnTo>
                  <a:lnTo>
                    <a:pt x="251" y="45"/>
                  </a:lnTo>
                  <a:lnTo>
                    <a:pt x="241" y="36"/>
                  </a:lnTo>
                  <a:lnTo>
                    <a:pt x="230" y="28"/>
                  </a:lnTo>
                  <a:lnTo>
                    <a:pt x="218" y="20"/>
                  </a:lnTo>
                  <a:lnTo>
                    <a:pt x="205" y="13"/>
                  </a:lnTo>
                  <a:lnTo>
                    <a:pt x="191" y="8"/>
                  </a:lnTo>
                  <a:lnTo>
                    <a:pt x="176" y="4"/>
                  </a:lnTo>
                  <a:lnTo>
                    <a:pt x="161" y="1"/>
                  </a:lnTo>
                  <a:lnTo>
                    <a:pt x="144" y="0"/>
                  </a:lnTo>
                  <a:lnTo>
                    <a:pt x="128" y="2"/>
                  </a:lnTo>
                  <a:lnTo>
                    <a:pt x="109" y="6"/>
                  </a:lnTo>
                  <a:lnTo>
                    <a:pt x="91" y="13"/>
                  </a:lnTo>
                  <a:lnTo>
                    <a:pt x="59" y="30"/>
                  </a:lnTo>
                  <a:lnTo>
                    <a:pt x="35" y="50"/>
                  </a:lnTo>
                  <a:lnTo>
                    <a:pt x="18" y="70"/>
                  </a:lnTo>
                  <a:lnTo>
                    <a:pt x="8" y="90"/>
                  </a:lnTo>
                  <a:lnTo>
                    <a:pt x="2" y="107"/>
                  </a:lnTo>
                  <a:lnTo>
                    <a:pt x="0" y="121"/>
                  </a:lnTo>
                  <a:lnTo>
                    <a:pt x="0" y="130"/>
                  </a:lnTo>
                  <a:lnTo>
                    <a:pt x="0" y="134"/>
                  </a:lnTo>
                  <a:lnTo>
                    <a:pt x="23" y="138"/>
                  </a:lnTo>
                  <a:lnTo>
                    <a:pt x="23" y="135"/>
                  </a:lnTo>
                  <a:lnTo>
                    <a:pt x="23" y="126"/>
                  </a:lnTo>
                  <a:lnTo>
                    <a:pt x="25" y="113"/>
                  </a:lnTo>
                  <a:lnTo>
                    <a:pt x="31" y="96"/>
                  </a:lnTo>
                  <a:lnTo>
                    <a:pt x="39" y="78"/>
                  </a:lnTo>
                  <a:lnTo>
                    <a:pt x="53" y="59"/>
                  </a:lnTo>
                  <a:lnTo>
                    <a:pt x="71" y="42"/>
                  </a:lnTo>
                  <a:lnTo>
                    <a:pt x="98" y="25"/>
                  </a:lnTo>
                  <a:lnTo>
                    <a:pt x="116" y="19"/>
                  </a:lnTo>
                  <a:lnTo>
                    <a:pt x="134" y="14"/>
                  </a:lnTo>
                  <a:lnTo>
                    <a:pt x="150" y="13"/>
                  </a:lnTo>
                  <a:lnTo>
                    <a:pt x="166" y="14"/>
                  </a:lnTo>
                  <a:lnTo>
                    <a:pt x="181" y="17"/>
                  </a:lnTo>
                  <a:lnTo>
                    <a:pt x="196" y="22"/>
                  </a:lnTo>
                  <a:lnTo>
                    <a:pt x="208" y="29"/>
                  </a:lnTo>
                  <a:lnTo>
                    <a:pt x="221" y="37"/>
                  </a:lnTo>
                  <a:lnTo>
                    <a:pt x="233" y="46"/>
                  </a:lnTo>
                  <a:lnTo>
                    <a:pt x="243" y="55"/>
                  </a:lnTo>
                  <a:lnTo>
                    <a:pt x="253" y="65"/>
                  </a:lnTo>
                  <a:lnTo>
                    <a:pt x="261" y="75"/>
                  </a:lnTo>
                  <a:lnTo>
                    <a:pt x="268" y="84"/>
                  </a:lnTo>
                  <a:lnTo>
                    <a:pt x="275" y="93"/>
                  </a:lnTo>
                  <a:lnTo>
                    <a:pt x="280" y="100"/>
                  </a:lnTo>
                  <a:lnTo>
                    <a:pt x="283" y="107"/>
                  </a:lnTo>
                  <a:lnTo>
                    <a:pt x="290" y="119"/>
                  </a:lnTo>
                  <a:lnTo>
                    <a:pt x="299" y="129"/>
                  </a:lnTo>
                  <a:lnTo>
                    <a:pt x="311" y="137"/>
                  </a:lnTo>
                  <a:lnTo>
                    <a:pt x="322" y="144"/>
                  </a:lnTo>
                  <a:lnTo>
                    <a:pt x="334" y="150"/>
                  </a:lnTo>
                  <a:lnTo>
                    <a:pt x="347" y="154"/>
                  </a:lnTo>
                  <a:lnTo>
                    <a:pt x="358" y="157"/>
                  </a:lnTo>
                  <a:lnTo>
                    <a:pt x="369" y="158"/>
                  </a:lnTo>
                  <a:lnTo>
                    <a:pt x="378"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p:cNvSpPr>
            <p:nvPr/>
          </p:nvSpPr>
          <p:spPr bwMode="auto">
            <a:xfrm>
              <a:off x="8647115" y="4574378"/>
              <a:ext cx="53975" cy="44450"/>
            </a:xfrm>
            <a:custGeom>
              <a:avLst/>
              <a:gdLst>
                <a:gd name="T0" fmla="*/ 68 w 68"/>
                <a:gd name="T1" fmla="*/ 40 h 56"/>
                <a:gd name="T2" fmla="*/ 66 w 68"/>
                <a:gd name="T3" fmla="*/ 41 h 56"/>
                <a:gd name="T4" fmla="*/ 61 w 68"/>
                <a:gd name="T5" fmla="*/ 41 h 56"/>
                <a:gd name="T6" fmla="*/ 54 w 68"/>
                <a:gd name="T7" fmla="*/ 41 h 56"/>
                <a:gd name="T8" fmla="*/ 46 w 68"/>
                <a:gd name="T9" fmla="*/ 38 h 56"/>
                <a:gd name="T10" fmla="*/ 41 w 68"/>
                <a:gd name="T11" fmla="*/ 32 h 56"/>
                <a:gd name="T12" fmla="*/ 37 w 68"/>
                <a:gd name="T13" fmla="*/ 26 h 56"/>
                <a:gd name="T14" fmla="*/ 36 w 68"/>
                <a:gd name="T15" fmla="*/ 23 h 56"/>
                <a:gd name="T16" fmla="*/ 36 w 68"/>
                <a:gd name="T17" fmla="*/ 22 h 56"/>
                <a:gd name="T18" fmla="*/ 35 w 68"/>
                <a:gd name="T19" fmla="*/ 23 h 56"/>
                <a:gd name="T20" fmla="*/ 31 w 68"/>
                <a:gd name="T21" fmla="*/ 24 h 56"/>
                <a:gd name="T22" fmla="*/ 27 w 68"/>
                <a:gd name="T23" fmla="*/ 24 h 56"/>
                <a:gd name="T24" fmla="*/ 20 w 68"/>
                <a:gd name="T25" fmla="*/ 19 h 56"/>
                <a:gd name="T26" fmla="*/ 15 w 68"/>
                <a:gd name="T27" fmla="*/ 13 h 56"/>
                <a:gd name="T28" fmla="*/ 14 w 68"/>
                <a:gd name="T29" fmla="*/ 6 h 56"/>
                <a:gd name="T30" fmla="*/ 15 w 68"/>
                <a:gd name="T31" fmla="*/ 1 h 56"/>
                <a:gd name="T32" fmla="*/ 15 w 68"/>
                <a:gd name="T33" fmla="*/ 0 h 56"/>
                <a:gd name="T34" fmla="*/ 0 w 68"/>
                <a:gd name="T35" fmla="*/ 13 h 56"/>
                <a:gd name="T36" fmla="*/ 0 w 68"/>
                <a:gd name="T37" fmla="*/ 15 h 56"/>
                <a:gd name="T38" fmla="*/ 0 w 68"/>
                <a:gd name="T39" fmla="*/ 19 h 56"/>
                <a:gd name="T40" fmla="*/ 3 w 68"/>
                <a:gd name="T41" fmla="*/ 26 h 56"/>
                <a:gd name="T42" fmla="*/ 7 w 68"/>
                <a:gd name="T43" fmla="*/ 34 h 56"/>
                <a:gd name="T44" fmla="*/ 14 w 68"/>
                <a:gd name="T45" fmla="*/ 38 h 56"/>
                <a:gd name="T46" fmla="*/ 22 w 68"/>
                <a:gd name="T47" fmla="*/ 36 h 56"/>
                <a:gd name="T48" fmla="*/ 29 w 68"/>
                <a:gd name="T49" fmla="*/ 33 h 56"/>
                <a:gd name="T50" fmla="*/ 31 w 68"/>
                <a:gd name="T51" fmla="*/ 31 h 56"/>
                <a:gd name="T52" fmla="*/ 31 w 68"/>
                <a:gd name="T53" fmla="*/ 33 h 56"/>
                <a:gd name="T54" fmla="*/ 30 w 68"/>
                <a:gd name="T55" fmla="*/ 40 h 56"/>
                <a:gd name="T56" fmla="*/ 31 w 68"/>
                <a:gd name="T57" fmla="*/ 47 h 56"/>
                <a:gd name="T58" fmla="*/ 37 w 68"/>
                <a:gd name="T59" fmla="*/ 54 h 56"/>
                <a:gd name="T60" fmla="*/ 45 w 68"/>
                <a:gd name="T61" fmla="*/ 56 h 56"/>
                <a:gd name="T62" fmla="*/ 54 w 68"/>
                <a:gd name="T63" fmla="*/ 55 h 56"/>
                <a:gd name="T64" fmla="*/ 61 w 68"/>
                <a:gd name="T65" fmla="*/ 52 h 56"/>
                <a:gd name="T66" fmla="*/ 64 w 68"/>
                <a:gd name="T67" fmla="*/ 49 h 56"/>
                <a:gd name="T68" fmla="*/ 68 w 68"/>
                <a:gd name="T69"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56">
                  <a:moveTo>
                    <a:pt x="68" y="40"/>
                  </a:moveTo>
                  <a:lnTo>
                    <a:pt x="66" y="41"/>
                  </a:lnTo>
                  <a:lnTo>
                    <a:pt x="61" y="41"/>
                  </a:lnTo>
                  <a:lnTo>
                    <a:pt x="54" y="41"/>
                  </a:lnTo>
                  <a:lnTo>
                    <a:pt x="46" y="38"/>
                  </a:lnTo>
                  <a:lnTo>
                    <a:pt x="41" y="32"/>
                  </a:lnTo>
                  <a:lnTo>
                    <a:pt x="37" y="26"/>
                  </a:lnTo>
                  <a:lnTo>
                    <a:pt x="36" y="23"/>
                  </a:lnTo>
                  <a:lnTo>
                    <a:pt x="36" y="22"/>
                  </a:lnTo>
                  <a:lnTo>
                    <a:pt x="35" y="23"/>
                  </a:lnTo>
                  <a:lnTo>
                    <a:pt x="31" y="24"/>
                  </a:lnTo>
                  <a:lnTo>
                    <a:pt x="27" y="24"/>
                  </a:lnTo>
                  <a:lnTo>
                    <a:pt x="20" y="19"/>
                  </a:lnTo>
                  <a:lnTo>
                    <a:pt x="15" y="13"/>
                  </a:lnTo>
                  <a:lnTo>
                    <a:pt x="14" y="6"/>
                  </a:lnTo>
                  <a:lnTo>
                    <a:pt x="15" y="1"/>
                  </a:lnTo>
                  <a:lnTo>
                    <a:pt x="15" y="0"/>
                  </a:lnTo>
                  <a:lnTo>
                    <a:pt x="0" y="13"/>
                  </a:lnTo>
                  <a:lnTo>
                    <a:pt x="0" y="15"/>
                  </a:lnTo>
                  <a:lnTo>
                    <a:pt x="0" y="19"/>
                  </a:lnTo>
                  <a:lnTo>
                    <a:pt x="3" y="26"/>
                  </a:lnTo>
                  <a:lnTo>
                    <a:pt x="7" y="34"/>
                  </a:lnTo>
                  <a:lnTo>
                    <a:pt x="14" y="38"/>
                  </a:lnTo>
                  <a:lnTo>
                    <a:pt x="22" y="36"/>
                  </a:lnTo>
                  <a:lnTo>
                    <a:pt x="29" y="33"/>
                  </a:lnTo>
                  <a:lnTo>
                    <a:pt x="31" y="31"/>
                  </a:lnTo>
                  <a:lnTo>
                    <a:pt x="31" y="33"/>
                  </a:lnTo>
                  <a:lnTo>
                    <a:pt x="30" y="40"/>
                  </a:lnTo>
                  <a:lnTo>
                    <a:pt x="31" y="47"/>
                  </a:lnTo>
                  <a:lnTo>
                    <a:pt x="37" y="54"/>
                  </a:lnTo>
                  <a:lnTo>
                    <a:pt x="45" y="56"/>
                  </a:lnTo>
                  <a:lnTo>
                    <a:pt x="54" y="55"/>
                  </a:lnTo>
                  <a:lnTo>
                    <a:pt x="61" y="52"/>
                  </a:lnTo>
                  <a:lnTo>
                    <a:pt x="64" y="49"/>
                  </a:lnTo>
                  <a:lnTo>
                    <a:pt x="6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p:cNvSpPr>
              <a:spLocks/>
            </p:cNvSpPr>
            <p:nvPr/>
          </p:nvSpPr>
          <p:spPr bwMode="auto">
            <a:xfrm>
              <a:off x="9377365" y="4747415"/>
              <a:ext cx="169863" cy="101600"/>
            </a:xfrm>
            <a:custGeom>
              <a:avLst/>
              <a:gdLst>
                <a:gd name="T0" fmla="*/ 192 w 213"/>
                <a:gd name="T1" fmla="*/ 127 h 127"/>
                <a:gd name="T2" fmla="*/ 195 w 213"/>
                <a:gd name="T3" fmla="*/ 126 h 127"/>
                <a:gd name="T4" fmla="*/ 201 w 213"/>
                <a:gd name="T5" fmla="*/ 123 h 127"/>
                <a:gd name="T6" fmla="*/ 208 w 213"/>
                <a:gd name="T7" fmla="*/ 117 h 127"/>
                <a:gd name="T8" fmla="*/ 213 w 213"/>
                <a:gd name="T9" fmla="*/ 107 h 127"/>
                <a:gd name="T10" fmla="*/ 210 w 213"/>
                <a:gd name="T11" fmla="*/ 100 h 127"/>
                <a:gd name="T12" fmla="*/ 203 w 213"/>
                <a:gd name="T13" fmla="*/ 93 h 127"/>
                <a:gd name="T14" fmla="*/ 192 w 213"/>
                <a:gd name="T15" fmla="*/ 86 h 127"/>
                <a:gd name="T16" fmla="*/ 178 w 213"/>
                <a:gd name="T17" fmla="*/ 78 h 127"/>
                <a:gd name="T18" fmla="*/ 163 w 213"/>
                <a:gd name="T19" fmla="*/ 70 h 127"/>
                <a:gd name="T20" fmla="*/ 147 w 213"/>
                <a:gd name="T21" fmla="*/ 62 h 127"/>
                <a:gd name="T22" fmla="*/ 132 w 213"/>
                <a:gd name="T23" fmla="*/ 54 h 127"/>
                <a:gd name="T24" fmla="*/ 118 w 213"/>
                <a:gd name="T25" fmla="*/ 46 h 127"/>
                <a:gd name="T26" fmla="*/ 106 w 213"/>
                <a:gd name="T27" fmla="*/ 38 h 127"/>
                <a:gd name="T28" fmla="*/ 93 w 213"/>
                <a:gd name="T29" fmla="*/ 30 h 127"/>
                <a:gd name="T30" fmla="*/ 80 w 213"/>
                <a:gd name="T31" fmla="*/ 21 h 127"/>
                <a:gd name="T32" fmla="*/ 70 w 213"/>
                <a:gd name="T33" fmla="*/ 15 h 127"/>
                <a:gd name="T34" fmla="*/ 60 w 213"/>
                <a:gd name="T35" fmla="*/ 9 h 127"/>
                <a:gd name="T36" fmla="*/ 51 w 213"/>
                <a:gd name="T37" fmla="*/ 4 h 127"/>
                <a:gd name="T38" fmla="*/ 47 w 213"/>
                <a:gd name="T39" fmla="*/ 1 h 127"/>
                <a:gd name="T40" fmla="*/ 45 w 213"/>
                <a:gd name="T41" fmla="*/ 0 h 127"/>
                <a:gd name="T42" fmla="*/ 0 w 213"/>
                <a:gd name="T43" fmla="*/ 0 h 127"/>
                <a:gd name="T44" fmla="*/ 3 w 213"/>
                <a:gd name="T45" fmla="*/ 2 h 127"/>
                <a:gd name="T46" fmla="*/ 11 w 213"/>
                <a:gd name="T47" fmla="*/ 7 h 127"/>
                <a:gd name="T48" fmla="*/ 23 w 213"/>
                <a:gd name="T49" fmla="*/ 13 h 127"/>
                <a:gd name="T50" fmla="*/ 38 w 213"/>
                <a:gd name="T51" fmla="*/ 23 h 127"/>
                <a:gd name="T52" fmla="*/ 53 w 213"/>
                <a:gd name="T53" fmla="*/ 32 h 127"/>
                <a:gd name="T54" fmla="*/ 69 w 213"/>
                <a:gd name="T55" fmla="*/ 42 h 127"/>
                <a:gd name="T56" fmla="*/ 84 w 213"/>
                <a:gd name="T57" fmla="*/ 51 h 127"/>
                <a:gd name="T58" fmla="*/ 95 w 213"/>
                <a:gd name="T59" fmla="*/ 58 h 127"/>
                <a:gd name="T60" fmla="*/ 118 w 213"/>
                <a:gd name="T61" fmla="*/ 73 h 127"/>
                <a:gd name="T62" fmla="*/ 139 w 213"/>
                <a:gd name="T63" fmla="*/ 86 h 127"/>
                <a:gd name="T64" fmla="*/ 155 w 213"/>
                <a:gd name="T65" fmla="*/ 97 h 127"/>
                <a:gd name="T66" fmla="*/ 169 w 213"/>
                <a:gd name="T67" fmla="*/ 108 h 127"/>
                <a:gd name="T68" fmla="*/ 179 w 213"/>
                <a:gd name="T69" fmla="*/ 116 h 127"/>
                <a:gd name="T70" fmla="*/ 186 w 213"/>
                <a:gd name="T71" fmla="*/ 123 h 127"/>
                <a:gd name="T72" fmla="*/ 191 w 213"/>
                <a:gd name="T73" fmla="*/ 126 h 127"/>
                <a:gd name="T74" fmla="*/ 192 w 213"/>
                <a:gd name="T7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3" h="127">
                  <a:moveTo>
                    <a:pt x="192" y="127"/>
                  </a:moveTo>
                  <a:lnTo>
                    <a:pt x="195" y="126"/>
                  </a:lnTo>
                  <a:lnTo>
                    <a:pt x="201" y="123"/>
                  </a:lnTo>
                  <a:lnTo>
                    <a:pt x="208" y="117"/>
                  </a:lnTo>
                  <a:lnTo>
                    <a:pt x="213" y="107"/>
                  </a:lnTo>
                  <a:lnTo>
                    <a:pt x="210" y="100"/>
                  </a:lnTo>
                  <a:lnTo>
                    <a:pt x="203" y="93"/>
                  </a:lnTo>
                  <a:lnTo>
                    <a:pt x="192" y="86"/>
                  </a:lnTo>
                  <a:lnTo>
                    <a:pt x="178" y="78"/>
                  </a:lnTo>
                  <a:lnTo>
                    <a:pt x="163" y="70"/>
                  </a:lnTo>
                  <a:lnTo>
                    <a:pt x="147" y="62"/>
                  </a:lnTo>
                  <a:lnTo>
                    <a:pt x="132" y="54"/>
                  </a:lnTo>
                  <a:lnTo>
                    <a:pt x="118" y="46"/>
                  </a:lnTo>
                  <a:lnTo>
                    <a:pt x="106" y="38"/>
                  </a:lnTo>
                  <a:lnTo>
                    <a:pt x="93" y="30"/>
                  </a:lnTo>
                  <a:lnTo>
                    <a:pt x="80" y="21"/>
                  </a:lnTo>
                  <a:lnTo>
                    <a:pt x="70" y="15"/>
                  </a:lnTo>
                  <a:lnTo>
                    <a:pt x="60" y="9"/>
                  </a:lnTo>
                  <a:lnTo>
                    <a:pt x="51" y="4"/>
                  </a:lnTo>
                  <a:lnTo>
                    <a:pt x="47" y="1"/>
                  </a:lnTo>
                  <a:lnTo>
                    <a:pt x="45" y="0"/>
                  </a:lnTo>
                  <a:lnTo>
                    <a:pt x="0" y="0"/>
                  </a:lnTo>
                  <a:lnTo>
                    <a:pt x="3" y="2"/>
                  </a:lnTo>
                  <a:lnTo>
                    <a:pt x="11" y="7"/>
                  </a:lnTo>
                  <a:lnTo>
                    <a:pt x="23" y="13"/>
                  </a:lnTo>
                  <a:lnTo>
                    <a:pt x="38" y="23"/>
                  </a:lnTo>
                  <a:lnTo>
                    <a:pt x="53" y="32"/>
                  </a:lnTo>
                  <a:lnTo>
                    <a:pt x="69" y="42"/>
                  </a:lnTo>
                  <a:lnTo>
                    <a:pt x="84" y="51"/>
                  </a:lnTo>
                  <a:lnTo>
                    <a:pt x="95" y="58"/>
                  </a:lnTo>
                  <a:lnTo>
                    <a:pt x="118" y="73"/>
                  </a:lnTo>
                  <a:lnTo>
                    <a:pt x="139" y="86"/>
                  </a:lnTo>
                  <a:lnTo>
                    <a:pt x="155" y="97"/>
                  </a:lnTo>
                  <a:lnTo>
                    <a:pt x="169" y="108"/>
                  </a:lnTo>
                  <a:lnTo>
                    <a:pt x="179" y="116"/>
                  </a:lnTo>
                  <a:lnTo>
                    <a:pt x="186" y="123"/>
                  </a:lnTo>
                  <a:lnTo>
                    <a:pt x="191" y="126"/>
                  </a:lnTo>
                  <a:lnTo>
                    <a:pt x="192"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31"/>
          <p:cNvGrpSpPr>
            <a:grpSpLocks noChangeAspect="1"/>
          </p:cNvGrpSpPr>
          <p:nvPr/>
        </p:nvGrpSpPr>
        <p:grpSpPr bwMode="auto">
          <a:xfrm rot="18628060">
            <a:off x="3851636" y="3693582"/>
            <a:ext cx="2606675" cy="1987550"/>
            <a:chOff x="2419" y="2330"/>
            <a:chExt cx="1642" cy="1252"/>
          </a:xfrm>
        </p:grpSpPr>
        <p:sp>
          <p:nvSpPr>
            <p:cNvPr id="30" name="AutoShape 30"/>
            <p:cNvSpPr>
              <a:spLocks noChangeAspect="1" noChangeArrowheads="1" noTextEdit="1"/>
            </p:cNvSpPr>
            <p:nvPr/>
          </p:nvSpPr>
          <p:spPr bwMode="auto">
            <a:xfrm>
              <a:off x="2419" y="2330"/>
              <a:ext cx="164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2"/>
            <p:cNvSpPr>
              <a:spLocks/>
            </p:cNvSpPr>
            <p:nvPr/>
          </p:nvSpPr>
          <p:spPr bwMode="auto">
            <a:xfrm>
              <a:off x="3334" y="2455"/>
              <a:ext cx="669" cy="1124"/>
            </a:xfrm>
            <a:custGeom>
              <a:avLst/>
              <a:gdLst>
                <a:gd name="T0" fmla="*/ 2 w 1337"/>
                <a:gd name="T1" fmla="*/ 271 h 4496"/>
                <a:gd name="T2" fmla="*/ 28 w 1337"/>
                <a:gd name="T3" fmla="*/ 632 h 4496"/>
                <a:gd name="T4" fmla="*/ 79 w 1337"/>
                <a:gd name="T5" fmla="*/ 1194 h 4496"/>
                <a:gd name="T6" fmla="*/ 156 w 1337"/>
                <a:gd name="T7" fmla="*/ 1786 h 4496"/>
                <a:gd name="T8" fmla="*/ 267 w 1337"/>
                <a:gd name="T9" fmla="*/ 2286 h 4496"/>
                <a:gd name="T10" fmla="*/ 446 w 1337"/>
                <a:gd name="T11" fmla="*/ 2795 h 4496"/>
                <a:gd name="T12" fmla="*/ 634 w 1337"/>
                <a:gd name="T13" fmla="*/ 3266 h 4496"/>
                <a:gd name="T14" fmla="*/ 761 w 1337"/>
                <a:gd name="T15" fmla="*/ 3618 h 4496"/>
                <a:gd name="T16" fmla="*/ 777 w 1337"/>
                <a:gd name="T17" fmla="*/ 3803 h 4496"/>
                <a:gd name="T18" fmla="*/ 751 w 1337"/>
                <a:gd name="T19" fmla="*/ 3984 h 4496"/>
                <a:gd name="T20" fmla="*/ 719 w 1337"/>
                <a:gd name="T21" fmla="*/ 4159 h 4496"/>
                <a:gd name="T22" fmla="*/ 700 w 1337"/>
                <a:gd name="T23" fmla="*/ 4285 h 4496"/>
                <a:gd name="T24" fmla="*/ 710 w 1337"/>
                <a:gd name="T25" fmla="*/ 4338 h 4496"/>
                <a:gd name="T26" fmla="*/ 744 w 1337"/>
                <a:gd name="T27" fmla="*/ 4388 h 4496"/>
                <a:gd name="T28" fmla="*/ 807 w 1337"/>
                <a:gd name="T29" fmla="*/ 4442 h 4496"/>
                <a:gd name="T30" fmla="*/ 898 w 1337"/>
                <a:gd name="T31" fmla="*/ 4484 h 4496"/>
                <a:gd name="T32" fmla="*/ 1011 w 1337"/>
                <a:gd name="T33" fmla="*/ 4496 h 4496"/>
                <a:gd name="T34" fmla="*/ 1103 w 1337"/>
                <a:gd name="T35" fmla="*/ 4476 h 4496"/>
                <a:gd name="T36" fmla="*/ 1169 w 1337"/>
                <a:gd name="T37" fmla="*/ 4440 h 4496"/>
                <a:gd name="T38" fmla="*/ 1214 w 1337"/>
                <a:gd name="T39" fmla="*/ 4402 h 4496"/>
                <a:gd name="T40" fmla="*/ 1245 w 1337"/>
                <a:gd name="T41" fmla="*/ 4349 h 4496"/>
                <a:gd name="T42" fmla="*/ 1292 w 1337"/>
                <a:gd name="T43" fmla="*/ 4159 h 4496"/>
                <a:gd name="T44" fmla="*/ 1331 w 1337"/>
                <a:gd name="T45" fmla="*/ 3884 h 4496"/>
                <a:gd name="T46" fmla="*/ 1327 w 1337"/>
                <a:gd name="T47" fmla="*/ 3611 h 4496"/>
                <a:gd name="T48" fmla="*/ 1248 w 1337"/>
                <a:gd name="T49" fmla="*/ 3380 h 4496"/>
                <a:gd name="T50" fmla="*/ 1105 w 1337"/>
                <a:gd name="T51" fmla="*/ 3008 h 4496"/>
                <a:gd name="T52" fmla="*/ 938 w 1337"/>
                <a:gd name="T53" fmla="*/ 2530 h 4496"/>
                <a:gd name="T54" fmla="*/ 787 w 1337"/>
                <a:gd name="T55" fmla="*/ 2022 h 4496"/>
                <a:gd name="T56" fmla="*/ 690 w 1337"/>
                <a:gd name="T57" fmla="*/ 1533 h 4496"/>
                <a:gd name="T58" fmla="*/ 632 w 1337"/>
                <a:gd name="T59" fmla="*/ 981 h 4496"/>
                <a:gd name="T60" fmla="*/ 595 w 1337"/>
                <a:gd name="T61" fmla="*/ 460 h 4496"/>
                <a:gd name="T62" fmla="*/ 566 w 1337"/>
                <a:gd name="T63" fmla="*/ 100 h 4496"/>
                <a:gd name="T64" fmla="*/ 512 w 1337"/>
                <a:gd name="T65" fmla="*/ 0 h 4496"/>
                <a:gd name="T66" fmla="*/ 352 w 1337"/>
                <a:gd name="T67" fmla="*/ 38 h 4496"/>
                <a:gd name="T68" fmla="*/ 160 w 1337"/>
                <a:gd name="T69" fmla="*/ 130 h 4496"/>
                <a:gd name="T70" fmla="*/ 20 w 1337"/>
                <a:gd name="T71" fmla="*/ 20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7" h="4496">
                  <a:moveTo>
                    <a:pt x="0" y="219"/>
                  </a:moveTo>
                  <a:lnTo>
                    <a:pt x="2" y="271"/>
                  </a:lnTo>
                  <a:lnTo>
                    <a:pt x="12" y="417"/>
                  </a:lnTo>
                  <a:lnTo>
                    <a:pt x="28" y="632"/>
                  </a:lnTo>
                  <a:lnTo>
                    <a:pt x="51" y="899"/>
                  </a:lnTo>
                  <a:lnTo>
                    <a:pt x="79" y="1194"/>
                  </a:lnTo>
                  <a:lnTo>
                    <a:pt x="114" y="1497"/>
                  </a:lnTo>
                  <a:lnTo>
                    <a:pt x="156" y="1786"/>
                  </a:lnTo>
                  <a:lnTo>
                    <a:pt x="204" y="2044"/>
                  </a:lnTo>
                  <a:lnTo>
                    <a:pt x="267" y="2286"/>
                  </a:lnTo>
                  <a:lnTo>
                    <a:pt x="351" y="2539"/>
                  </a:lnTo>
                  <a:lnTo>
                    <a:pt x="446" y="2795"/>
                  </a:lnTo>
                  <a:lnTo>
                    <a:pt x="544" y="3041"/>
                  </a:lnTo>
                  <a:lnTo>
                    <a:pt x="634" y="3266"/>
                  </a:lnTo>
                  <a:lnTo>
                    <a:pt x="710" y="3463"/>
                  </a:lnTo>
                  <a:lnTo>
                    <a:pt x="761" y="3618"/>
                  </a:lnTo>
                  <a:lnTo>
                    <a:pt x="781" y="3723"/>
                  </a:lnTo>
                  <a:lnTo>
                    <a:pt x="777" y="3803"/>
                  </a:lnTo>
                  <a:lnTo>
                    <a:pt x="766" y="3892"/>
                  </a:lnTo>
                  <a:lnTo>
                    <a:pt x="751" y="3984"/>
                  </a:lnTo>
                  <a:lnTo>
                    <a:pt x="736" y="4076"/>
                  </a:lnTo>
                  <a:lnTo>
                    <a:pt x="719" y="4159"/>
                  </a:lnTo>
                  <a:lnTo>
                    <a:pt x="707" y="4231"/>
                  </a:lnTo>
                  <a:lnTo>
                    <a:pt x="700" y="4285"/>
                  </a:lnTo>
                  <a:lnTo>
                    <a:pt x="702" y="4317"/>
                  </a:lnTo>
                  <a:lnTo>
                    <a:pt x="710" y="4338"/>
                  </a:lnTo>
                  <a:lnTo>
                    <a:pt x="724" y="4361"/>
                  </a:lnTo>
                  <a:lnTo>
                    <a:pt x="744" y="4388"/>
                  </a:lnTo>
                  <a:lnTo>
                    <a:pt x="772" y="4417"/>
                  </a:lnTo>
                  <a:lnTo>
                    <a:pt x="807" y="4442"/>
                  </a:lnTo>
                  <a:lnTo>
                    <a:pt x="849" y="4466"/>
                  </a:lnTo>
                  <a:lnTo>
                    <a:pt x="898" y="4484"/>
                  </a:lnTo>
                  <a:lnTo>
                    <a:pt x="956" y="4495"/>
                  </a:lnTo>
                  <a:lnTo>
                    <a:pt x="1011" y="4496"/>
                  </a:lnTo>
                  <a:lnTo>
                    <a:pt x="1061" y="4490"/>
                  </a:lnTo>
                  <a:lnTo>
                    <a:pt x="1103" y="4476"/>
                  </a:lnTo>
                  <a:lnTo>
                    <a:pt x="1140" y="4460"/>
                  </a:lnTo>
                  <a:lnTo>
                    <a:pt x="1169" y="4440"/>
                  </a:lnTo>
                  <a:lnTo>
                    <a:pt x="1194" y="4419"/>
                  </a:lnTo>
                  <a:lnTo>
                    <a:pt x="1214" y="4402"/>
                  </a:lnTo>
                  <a:lnTo>
                    <a:pt x="1229" y="4388"/>
                  </a:lnTo>
                  <a:lnTo>
                    <a:pt x="1245" y="4349"/>
                  </a:lnTo>
                  <a:lnTo>
                    <a:pt x="1268" y="4270"/>
                  </a:lnTo>
                  <a:lnTo>
                    <a:pt x="1292" y="4159"/>
                  </a:lnTo>
                  <a:lnTo>
                    <a:pt x="1315" y="4028"/>
                  </a:lnTo>
                  <a:lnTo>
                    <a:pt x="1331" y="3884"/>
                  </a:lnTo>
                  <a:lnTo>
                    <a:pt x="1337" y="3744"/>
                  </a:lnTo>
                  <a:lnTo>
                    <a:pt x="1327" y="3611"/>
                  </a:lnTo>
                  <a:lnTo>
                    <a:pt x="1299" y="3503"/>
                  </a:lnTo>
                  <a:lnTo>
                    <a:pt x="1248" y="3380"/>
                  </a:lnTo>
                  <a:lnTo>
                    <a:pt x="1182" y="3212"/>
                  </a:lnTo>
                  <a:lnTo>
                    <a:pt x="1105" y="3008"/>
                  </a:lnTo>
                  <a:lnTo>
                    <a:pt x="1022" y="2778"/>
                  </a:lnTo>
                  <a:lnTo>
                    <a:pt x="938" y="2530"/>
                  </a:lnTo>
                  <a:lnTo>
                    <a:pt x="858" y="2275"/>
                  </a:lnTo>
                  <a:lnTo>
                    <a:pt x="787" y="2022"/>
                  </a:lnTo>
                  <a:lnTo>
                    <a:pt x="732" y="1783"/>
                  </a:lnTo>
                  <a:lnTo>
                    <a:pt x="690" y="1533"/>
                  </a:lnTo>
                  <a:lnTo>
                    <a:pt x="658" y="1262"/>
                  </a:lnTo>
                  <a:lnTo>
                    <a:pt x="632" y="981"/>
                  </a:lnTo>
                  <a:lnTo>
                    <a:pt x="612" y="709"/>
                  </a:lnTo>
                  <a:lnTo>
                    <a:pt x="595" y="460"/>
                  </a:lnTo>
                  <a:lnTo>
                    <a:pt x="581" y="252"/>
                  </a:lnTo>
                  <a:lnTo>
                    <a:pt x="566" y="100"/>
                  </a:lnTo>
                  <a:lnTo>
                    <a:pt x="550" y="22"/>
                  </a:lnTo>
                  <a:lnTo>
                    <a:pt x="512" y="0"/>
                  </a:lnTo>
                  <a:lnTo>
                    <a:pt x="442" y="9"/>
                  </a:lnTo>
                  <a:lnTo>
                    <a:pt x="352" y="38"/>
                  </a:lnTo>
                  <a:lnTo>
                    <a:pt x="256" y="82"/>
                  </a:lnTo>
                  <a:lnTo>
                    <a:pt x="160" y="130"/>
                  </a:lnTo>
                  <a:lnTo>
                    <a:pt x="78" y="174"/>
                  </a:lnTo>
                  <a:lnTo>
                    <a:pt x="20" y="206"/>
                  </a:lnTo>
                  <a:lnTo>
                    <a:pt x="0" y="219"/>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33"/>
            <p:cNvSpPr>
              <a:spLocks/>
            </p:cNvSpPr>
            <p:nvPr/>
          </p:nvSpPr>
          <p:spPr bwMode="auto">
            <a:xfrm>
              <a:off x="2717" y="2348"/>
              <a:ext cx="927" cy="438"/>
            </a:xfrm>
            <a:custGeom>
              <a:avLst/>
              <a:gdLst>
                <a:gd name="T0" fmla="*/ 0 w 1854"/>
                <a:gd name="T1" fmla="*/ 136 h 1751"/>
                <a:gd name="T2" fmla="*/ 313 w 1854"/>
                <a:gd name="T3" fmla="*/ 1751 h 1751"/>
                <a:gd name="T4" fmla="*/ 1169 w 1854"/>
                <a:gd name="T5" fmla="*/ 923 h 1751"/>
                <a:gd name="T6" fmla="*/ 1179 w 1854"/>
                <a:gd name="T7" fmla="*/ 954 h 1751"/>
                <a:gd name="T8" fmla="*/ 1189 w 1854"/>
                <a:gd name="T9" fmla="*/ 988 h 1751"/>
                <a:gd name="T10" fmla="*/ 1201 w 1854"/>
                <a:gd name="T11" fmla="*/ 1021 h 1751"/>
                <a:gd name="T12" fmla="*/ 1214 w 1854"/>
                <a:gd name="T13" fmla="*/ 1053 h 1751"/>
                <a:gd name="T14" fmla="*/ 1227 w 1854"/>
                <a:gd name="T15" fmla="*/ 1081 h 1751"/>
                <a:gd name="T16" fmla="*/ 1241 w 1854"/>
                <a:gd name="T17" fmla="*/ 1105 h 1751"/>
                <a:gd name="T18" fmla="*/ 1258 w 1854"/>
                <a:gd name="T19" fmla="*/ 1121 h 1751"/>
                <a:gd name="T20" fmla="*/ 1275 w 1854"/>
                <a:gd name="T21" fmla="*/ 1130 h 1751"/>
                <a:gd name="T22" fmla="*/ 1293 w 1854"/>
                <a:gd name="T23" fmla="*/ 1113 h 1751"/>
                <a:gd name="T24" fmla="*/ 1307 w 1854"/>
                <a:gd name="T25" fmla="*/ 1077 h 1751"/>
                <a:gd name="T26" fmla="*/ 1317 w 1854"/>
                <a:gd name="T27" fmla="*/ 1026 h 1751"/>
                <a:gd name="T28" fmla="*/ 1325 w 1854"/>
                <a:gd name="T29" fmla="*/ 964 h 1751"/>
                <a:gd name="T30" fmla="*/ 1329 w 1854"/>
                <a:gd name="T31" fmla="*/ 894 h 1751"/>
                <a:gd name="T32" fmla="*/ 1333 w 1854"/>
                <a:gd name="T33" fmla="*/ 819 h 1751"/>
                <a:gd name="T34" fmla="*/ 1337 w 1854"/>
                <a:gd name="T35" fmla="*/ 745 h 1751"/>
                <a:gd name="T36" fmla="*/ 1344 w 1854"/>
                <a:gd name="T37" fmla="*/ 675 h 1751"/>
                <a:gd name="T38" fmla="*/ 1384 w 1854"/>
                <a:gd name="T39" fmla="*/ 641 h 1751"/>
                <a:gd name="T40" fmla="*/ 1451 w 1854"/>
                <a:gd name="T41" fmla="*/ 623 h 1751"/>
                <a:gd name="T42" fmla="*/ 1535 w 1854"/>
                <a:gd name="T43" fmla="*/ 617 h 1751"/>
                <a:gd name="T44" fmla="*/ 1624 w 1854"/>
                <a:gd name="T45" fmla="*/ 619 h 1751"/>
                <a:gd name="T46" fmla="*/ 1710 w 1854"/>
                <a:gd name="T47" fmla="*/ 626 h 1751"/>
                <a:gd name="T48" fmla="*/ 1783 w 1854"/>
                <a:gd name="T49" fmla="*/ 633 h 1751"/>
                <a:gd name="T50" fmla="*/ 1834 w 1854"/>
                <a:gd name="T51" fmla="*/ 636 h 1751"/>
                <a:gd name="T52" fmla="*/ 1854 w 1854"/>
                <a:gd name="T53" fmla="*/ 633 h 1751"/>
                <a:gd name="T54" fmla="*/ 1816 w 1854"/>
                <a:gd name="T55" fmla="*/ 0 h 1751"/>
                <a:gd name="T56" fmla="*/ 1166 w 1854"/>
                <a:gd name="T57" fmla="*/ 86 h 1751"/>
                <a:gd name="T58" fmla="*/ 0 w 1854"/>
                <a:gd name="T59" fmla="*/ 13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4" h="1751">
                  <a:moveTo>
                    <a:pt x="0" y="136"/>
                  </a:moveTo>
                  <a:lnTo>
                    <a:pt x="313" y="1751"/>
                  </a:lnTo>
                  <a:lnTo>
                    <a:pt x="1169" y="923"/>
                  </a:lnTo>
                  <a:lnTo>
                    <a:pt x="1179" y="954"/>
                  </a:lnTo>
                  <a:lnTo>
                    <a:pt x="1189" y="988"/>
                  </a:lnTo>
                  <a:lnTo>
                    <a:pt x="1201" y="1021"/>
                  </a:lnTo>
                  <a:lnTo>
                    <a:pt x="1214" y="1053"/>
                  </a:lnTo>
                  <a:lnTo>
                    <a:pt x="1227" y="1081"/>
                  </a:lnTo>
                  <a:lnTo>
                    <a:pt x="1241" y="1105"/>
                  </a:lnTo>
                  <a:lnTo>
                    <a:pt x="1258" y="1121"/>
                  </a:lnTo>
                  <a:lnTo>
                    <a:pt x="1275" y="1130"/>
                  </a:lnTo>
                  <a:lnTo>
                    <a:pt x="1293" y="1113"/>
                  </a:lnTo>
                  <a:lnTo>
                    <a:pt x="1307" y="1077"/>
                  </a:lnTo>
                  <a:lnTo>
                    <a:pt x="1317" y="1026"/>
                  </a:lnTo>
                  <a:lnTo>
                    <a:pt x="1325" y="964"/>
                  </a:lnTo>
                  <a:lnTo>
                    <a:pt x="1329" y="894"/>
                  </a:lnTo>
                  <a:lnTo>
                    <a:pt x="1333" y="819"/>
                  </a:lnTo>
                  <a:lnTo>
                    <a:pt x="1337" y="745"/>
                  </a:lnTo>
                  <a:lnTo>
                    <a:pt x="1344" y="675"/>
                  </a:lnTo>
                  <a:lnTo>
                    <a:pt x="1384" y="641"/>
                  </a:lnTo>
                  <a:lnTo>
                    <a:pt x="1451" y="623"/>
                  </a:lnTo>
                  <a:lnTo>
                    <a:pt x="1535" y="617"/>
                  </a:lnTo>
                  <a:lnTo>
                    <a:pt x="1624" y="619"/>
                  </a:lnTo>
                  <a:lnTo>
                    <a:pt x="1710" y="626"/>
                  </a:lnTo>
                  <a:lnTo>
                    <a:pt x="1783" y="633"/>
                  </a:lnTo>
                  <a:lnTo>
                    <a:pt x="1834" y="636"/>
                  </a:lnTo>
                  <a:lnTo>
                    <a:pt x="1854" y="633"/>
                  </a:lnTo>
                  <a:lnTo>
                    <a:pt x="1816" y="0"/>
                  </a:lnTo>
                  <a:lnTo>
                    <a:pt x="1166" y="86"/>
                  </a:lnTo>
                  <a:lnTo>
                    <a:pt x="0" y="136"/>
                  </a:lnTo>
                  <a:close/>
                </a:path>
              </a:pathLst>
            </a:custGeom>
            <a:solidFill>
              <a:srgbClr val="BF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34"/>
            <p:cNvSpPr>
              <a:spLocks/>
            </p:cNvSpPr>
            <p:nvPr/>
          </p:nvSpPr>
          <p:spPr bwMode="auto">
            <a:xfrm>
              <a:off x="3363" y="2455"/>
              <a:ext cx="608" cy="1107"/>
            </a:xfrm>
            <a:custGeom>
              <a:avLst/>
              <a:gdLst>
                <a:gd name="T0" fmla="*/ 3 w 1217"/>
                <a:gd name="T1" fmla="*/ 279 h 4429"/>
                <a:gd name="T2" fmla="*/ 33 w 1217"/>
                <a:gd name="T3" fmla="*/ 627 h 4429"/>
                <a:gd name="T4" fmla="*/ 87 w 1217"/>
                <a:gd name="T5" fmla="*/ 1173 h 4429"/>
                <a:gd name="T6" fmla="*/ 165 w 1217"/>
                <a:gd name="T7" fmla="*/ 1756 h 4429"/>
                <a:gd name="T8" fmla="*/ 272 w 1217"/>
                <a:gd name="T9" fmla="*/ 2255 h 4429"/>
                <a:gd name="T10" fmla="*/ 451 w 1217"/>
                <a:gd name="T11" fmla="*/ 2777 h 4429"/>
                <a:gd name="T12" fmla="*/ 644 w 1217"/>
                <a:gd name="T13" fmla="*/ 3266 h 4429"/>
                <a:gd name="T14" fmla="*/ 777 w 1217"/>
                <a:gd name="T15" fmla="*/ 3631 h 4429"/>
                <a:gd name="T16" fmla="*/ 793 w 1217"/>
                <a:gd name="T17" fmla="*/ 3815 h 4429"/>
                <a:gd name="T18" fmla="*/ 769 w 1217"/>
                <a:gd name="T19" fmla="*/ 3979 h 4429"/>
                <a:gd name="T20" fmla="*/ 740 w 1217"/>
                <a:gd name="T21" fmla="*/ 4127 h 4429"/>
                <a:gd name="T22" fmla="*/ 722 w 1217"/>
                <a:gd name="T23" fmla="*/ 4234 h 4429"/>
                <a:gd name="T24" fmla="*/ 729 w 1217"/>
                <a:gd name="T25" fmla="*/ 4282 h 4429"/>
                <a:gd name="T26" fmla="*/ 752 w 1217"/>
                <a:gd name="T27" fmla="*/ 4328 h 4429"/>
                <a:gd name="T28" fmla="*/ 788 w 1217"/>
                <a:gd name="T29" fmla="*/ 4372 h 4429"/>
                <a:gd name="T30" fmla="*/ 840 w 1217"/>
                <a:gd name="T31" fmla="*/ 4408 h 4429"/>
                <a:gd name="T32" fmla="*/ 906 w 1217"/>
                <a:gd name="T33" fmla="*/ 4428 h 4429"/>
                <a:gd name="T34" fmla="*/ 971 w 1217"/>
                <a:gd name="T35" fmla="*/ 4426 h 4429"/>
                <a:gd name="T36" fmla="*/ 1026 w 1217"/>
                <a:gd name="T37" fmla="*/ 4408 h 4429"/>
                <a:gd name="T38" fmla="*/ 1066 w 1217"/>
                <a:gd name="T39" fmla="*/ 4383 h 4429"/>
                <a:gd name="T40" fmla="*/ 1097 w 1217"/>
                <a:gd name="T41" fmla="*/ 4336 h 4429"/>
                <a:gd name="T42" fmla="*/ 1154 w 1217"/>
                <a:gd name="T43" fmla="*/ 4171 h 4429"/>
                <a:gd name="T44" fmla="*/ 1204 w 1217"/>
                <a:gd name="T45" fmla="*/ 3930 h 4429"/>
                <a:gd name="T46" fmla="*/ 1212 w 1217"/>
                <a:gd name="T47" fmla="*/ 3682 h 4429"/>
                <a:gd name="T48" fmla="*/ 1138 w 1217"/>
                <a:gd name="T49" fmla="*/ 3452 h 4429"/>
                <a:gd name="T50" fmla="*/ 991 w 1217"/>
                <a:gd name="T51" fmla="*/ 3061 h 4429"/>
                <a:gd name="T52" fmla="*/ 818 w 1217"/>
                <a:gd name="T53" fmla="*/ 2559 h 4429"/>
                <a:gd name="T54" fmla="*/ 666 w 1217"/>
                <a:gd name="T55" fmla="*/ 2034 h 4429"/>
                <a:gd name="T56" fmla="*/ 572 w 1217"/>
                <a:gd name="T57" fmla="*/ 1542 h 4429"/>
                <a:gd name="T58" fmla="*/ 523 w 1217"/>
                <a:gd name="T59" fmla="*/ 986 h 4429"/>
                <a:gd name="T60" fmla="*/ 497 w 1217"/>
                <a:gd name="T61" fmla="*/ 462 h 4429"/>
                <a:gd name="T62" fmla="*/ 475 w 1217"/>
                <a:gd name="T63" fmla="*/ 101 h 4429"/>
                <a:gd name="T64" fmla="*/ 427 w 1217"/>
                <a:gd name="T65" fmla="*/ 0 h 4429"/>
                <a:gd name="T66" fmla="*/ 293 w 1217"/>
                <a:gd name="T67" fmla="*/ 42 h 4429"/>
                <a:gd name="T68" fmla="*/ 132 w 1217"/>
                <a:gd name="T69" fmla="*/ 135 h 4429"/>
                <a:gd name="T70" fmla="*/ 17 w 1217"/>
                <a:gd name="T71" fmla="*/ 214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7" h="4429">
                  <a:moveTo>
                    <a:pt x="0" y="228"/>
                  </a:moveTo>
                  <a:lnTo>
                    <a:pt x="3" y="279"/>
                  </a:lnTo>
                  <a:lnTo>
                    <a:pt x="14" y="418"/>
                  </a:lnTo>
                  <a:lnTo>
                    <a:pt x="33" y="627"/>
                  </a:lnTo>
                  <a:lnTo>
                    <a:pt x="57" y="886"/>
                  </a:lnTo>
                  <a:lnTo>
                    <a:pt x="87" y="1173"/>
                  </a:lnTo>
                  <a:lnTo>
                    <a:pt x="123" y="1470"/>
                  </a:lnTo>
                  <a:lnTo>
                    <a:pt x="165" y="1756"/>
                  </a:lnTo>
                  <a:lnTo>
                    <a:pt x="211" y="2013"/>
                  </a:lnTo>
                  <a:lnTo>
                    <a:pt x="272" y="2255"/>
                  </a:lnTo>
                  <a:lnTo>
                    <a:pt x="355" y="2514"/>
                  </a:lnTo>
                  <a:lnTo>
                    <a:pt x="451" y="2777"/>
                  </a:lnTo>
                  <a:lnTo>
                    <a:pt x="551" y="3032"/>
                  </a:lnTo>
                  <a:lnTo>
                    <a:pt x="644" y="3266"/>
                  </a:lnTo>
                  <a:lnTo>
                    <a:pt x="723" y="3472"/>
                  </a:lnTo>
                  <a:lnTo>
                    <a:pt x="777" y="3631"/>
                  </a:lnTo>
                  <a:lnTo>
                    <a:pt x="798" y="3738"/>
                  </a:lnTo>
                  <a:lnTo>
                    <a:pt x="793" y="3815"/>
                  </a:lnTo>
                  <a:lnTo>
                    <a:pt x="783" y="3897"/>
                  </a:lnTo>
                  <a:lnTo>
                    <a:pt x="769" y="3979"/>
                  </a:lnTo>
                  <a:lnTo>
                    <a:pt x="755" y="4057"/>
                  </a:lnTo>
                  <a:lnTo>
                    <a:pt x="740" y="4127"/>
                  </a:lnTo>
                  <a:lnTo>
                    <a:pt x="728" y="4189"/>
                  </a:lnTo>
                  <a:lnTo>
                    <a:pt x="722" y="4234"/>
                  </a:lnTo>
                  <a:lnTo>
                    <a:pt x="724" y="4265"/>
                  </a:lnTo>
                  <a:lnTo>
                    <a:pt x="729" y="4282"/>
                  </a:lnTo>
                  <a:lnTo>
                    <a:pt x="739" y="4305"/>
                  </a:lnTo>
                  <a:lnTo>
                    <a:pt x="752" y="4328"/>
                  </a:lnTo>
                  <a:lnTo>
                    <a:pt x="768" y="4350"/>
                  </a:lnTo>
                  <a:lnTo>
                    <a:pt x="788" y="4372"/>
                  </a:lnTo>
                  <a:lnTo>
                    <a:pt x="812" y="4392"/>
                  </a:lnTo>
                  <a:lnTo>
                    <a:pt x="840" y="4408"/>
                  </a:lnTo>
                  <a:lnTo>
                    <a:pt x="873" y="4422"/>
                  </a:lnTo>
                  <a:lnTo>
                    <a:pt x="906" y="4428"/>
                  </a:lnTo>
                  <a:lnTo>
                    <a:pt x="939" y="4429"/>
                  </a:lnTo>
                  <a:lnTo>
                    <a:pt x="971" y="4426"/>
                  </a:lnTo>
                  <a:lnTo>
                    <a:pt x="1000" y="4419"/>
                  </a:lnTo>
                  <a:lnTo>
                    <a:pt x="1026" y="4408"/>
                  </a:lnTo>
                  <a:lnTo>
                    <a:pt x="1049" y="4397"/>
                  </a:lnTo>
                  <a:lnTo>
                    <a:pt x="1066" y="4383"/>
                  </a:lnTo>
                  <a:lnTo>
                    <a:pt x="1081" y="4372"/>
                  </a:lnTo>
                  <a:lnTo>
                    <a:pt x="1097" y="4336"/>
                  </a:lnTo>
                  <a:lnTo>
                    <a:pt x="1124" y="4268"/>
                  </a:lnTo>
                  <a:lnTo>
                    <a:pt x="1154" y="4171"/>
                  </a:lnTo>
                  <a:lnTo>
                    <a:pt x="1183" y="4057"/>
                  </a:lnTo>
                  <a:lnTo>
                    <a:pt x="1204" y="3930"/>
                  </a:lnTo>
                  <a:lnTo>
                    <a:pt x="1217" y="3804"/>
                  </a:lnTo>
                  <a:lnTo>
                    <a:pt x="1212" y="3682"/>
                  </a:lnTo>
                  <a:lnTo>
                    <a:pt x="1187" y="3577"/>
                  </a:lnTo>
                  <a:lnTo>
                    <a:pt x="1138" y="3452"/>
                  </a:lnTo>
                  <a:lnTo>
                    <a:pt x="1071" y="3277"/>
                  </a:lnTo>
                  <a:lnTo>
                    <a:pt x="991" y="3061"/>
                  </a:lnTo>
                  <a:lnTo>
                    <a:pt x="906" y="2820"/>
                  </a:lnTo>
                  <a:lnTo>
                    <a:pt x="818" y="2559"/>
                  </a:lnTo>
                  <a:lnTo>
                    <a:pt x="737" y="2295"/>
                  </a:lnTo>
                  <a:lnTo>
                    <a:pt x="666" y="2034"/>
                  </a:lnTo>
                  <a:lnTo>
                    <a:pt x="613" y="1793"/>
                  </a:lnTo>
                  <a:lnTo>
                    <a:pt x="572" y="1542"/>
                  </a:lnTo>
                  <a:lnTo>
                    <a:pt x="544" y="1269"/>
                  </a:lnTo>
                  <a:lnTo>
                    <a:pt x="523" y="986"/>
                  </a:lnTo>
                  <a:lnTo>
                    <a:pt x="509" y="713"/>
                  </a:lnTo>
                  <a:lnTo>
                    <a:pt x="497" y="462"/>
                  </a:lnTo>
                  <a:lnTo>
                    <a:pt x="486" y="253"/>
                  </a:lnTo>
                  <a:lnTo>
                    <a:pt x="475" y="101"/>
                  </a:lnTo>
                  <a:lnTo>
                    <a:pt x="461" y="22"/>
                  </a:lnTo>
                  <a:lnTo>
                    <a:pt x="427" y="0"/>
                  </a:lnTo>
                  <a:lnTo>
                    <a:pt x="369" y="10"/>
                  </a:lnTo>
                  <a:lnTo>
                    <a:pt x="293" y="42"/>
                  </a:lnTo>
                  <a:lnTo>
                    <a:pt x="212" y="87"/>
                  </a:lnTo>
                  <a:lnTo>
                    <a:pt x="132" y="135"/>
                  </a:lnTo>
                  <a:lnTo>
                    <a:pt x="65" y="182"/>
                  </a:lnTo>
                  <a:lnTo>
                    <a:pt x="17" y="214"/>
                  </a:lnTo>
                  <a:lnTo>
                    <a:pt x="0" y="2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35"/>
            <p:cNvSpPr>
              <a:spLocks/>
            </p:cNvSpPr>
            <p:nvPr/>
          </p:nvSpPr>
          <p:spPr bwMode="auto">
            <a:xfrm>
              <a:off x="3378" y="2456"/>
              <a:ext cx="571" cy="1090"/>
            </a:xfrm>
            <a:custGeom>
              <a:avLst/>
              <a:gdLst>
                <a:gd name="T0" fmla="*/ 4 w 1143"/>
                <a:gd name="T1" fmla="*/ 248 h 4361"/>
                <a:gd name="T2" fmla="*/ 38 w 1143"/>
                <a:gd name="T3" fmla="*/ 596 h 4361"/>
                <a:gd name="T4" fmla="*/ 99 w 1143"/>
                <a:gd name="T5" fmla="*/ 1141 h 4361"/>
                <a:gd name="T6" fmla="*/ 178 w 1143"/>
                <a:gd name="T7" fmla="*/ 1724 h 4361"/>
                <a:gd name="T8" fmla="*/ 282 w 1143"/>
                <a:gd name="T9" fmla="*/ 2224 h 4361"/>
                <a:gd name="T10" fmla="*/ 461 w 1143"/>
                <a:gd name="T11" fmla="*/ 2750 h 4361"/>
                <a:gd name="T12" fmla="*/ 656 w 1143"/>
                <a:gd name="T13" fmla="*/ 3246 h 4361"/>
                <a:gd name="T14" fmla="*/ 790 w 1143"/>
                <a:gd name="T15" fmla="*/ 3616 h 4361"/>
                <a:gd name="T16" fmla="*/ 808 w 1143"/>
                <a:gd name="T17" fmla="*/ 3799 h 4361"/>
                <a:gd name="T18" fmla="*/ 788 w 1143"/>
                <a:gd name="T19" fmla="*/ 3956 h 4361"/>
                <a:gd name="T20" fmla="*/ 763 w 1143"/>
                <a:gd name="T21" fmla="*/ 4091 h 4361"/>
                <a:gd name="T22" fmla="*/ 744 w 1143"/>
                <a:gd name="T23" fmla="*/ 4185 h 4361"/>
                <a:gd name="T24" fmla="*/ 742 w 1143"/>
                <a:gd name="T25" fmla="*/ 4220 h 4361"/>
                <a:gd name="T26" fmla="*/ 749 w 1143"/>
                <a:gd name="T27" fmla="*/ 4258 h 4361"/>
                <a:gd name="T28" fmla="*/ 770 w 1143"/>
                <a:gd name="T29" fmla="*/ 4300 h 4361"/>
                <a:gd name="T30" fmla="*/ 809 w 1143"/>
                <a:gd name="T31" fmla="*/ 4337 h 4361"/>
                <a:gd name="T32" fmla="*/ 866 w 1143"/>
                <a:gd name="T33" fmla="*/ 4357 h 4361"/>
                <a:gd name="T34" fmla="*/ 917 w 1143"/>
                <a:gd name="T35" fmla="*/ 4361 h 4361"/>
                <a:gd name="T36" fmla="*/ 959 w 1143"/>
                <a:gd name="T37" fmla="*/ 4352 h 4361"/>
                <a:gd name="T38" fmla="*/ 993 w 1143"/>
                <a:gd name="T39" fmla="*/ 4339 h 4361"/>
                <a:gd name="T40" fmla="*/ 1025 w 1143"/>
                <a:gd name="T41" fmla="*/ 4304 h 4361"/>
                <a:gd name="T42" fmla="*/ 1081 w 1143"/>
                <a:gd name="T43" fmla="*/ 4149 h 4361"/>
                <a:gd name="T44" fmla="*/ 1131 w 1143"/>
                <a:gd name="T45" fmla="*/ 3918 h 4361"/>
                <a:gd name="T46" fmla="*/ 1139 w 1143"/>
                <a:gd name="T47" fmla="*/ 3674 h 4361"/>
                <a:gd name="T48" fmla="*/ 1067 w 1143"/>
                <a:gd name="T49" fmla="*/ 3443 h 4361"/>
                <a:gd name="T50" fmla="*/ 915 w 1143"/>
                <a:gd name="T51" fmla="*/ 3049 h 4361"/>
                <a:gd name="T52" fmla="*/ 733 w 1143"/>
                <a:gd name="T53" fmla="*/ 2541 h 4361"/>
                <a:gd name="T54" fmla="*/ 576 w 1143"/>
                <a:gd name="T55" fmla="*/ 2011 h 4361"/>
                <a:gd name="T56" fmla="*/ 487 w 1143"/>
                <a:gd name="T57" fmla="*/ 1519 h 4361"/>
                <a:gd name="T58" fmla="*/ 440 w 1143"/>
                <a:gd name="T59" fmla="*/ 970 h 4361"/>
                <a:gd name="T60" fmla="*/ 414 w 1143"/>
                <a:gd name="T61" fmla="*/ 455 h 4361"/>
                <a:gd name="T62" fmla="*/ 392 w 1143"/>
                <a:gd name="T63" fmla="*/ 99 h 4361"/>
                <a:gd name="T64" fmla="*/ 349 w 1143"/>
                <a:gd name="T65" fmla="*/ 0 h 4361"/>
                <a:gd name="T66" fmla="*/ 238 w 1143"/>
                <a:gd name="T67" fmla="*/ 32 h 4361"/>
                <a:gd name="T68" fmla="*/ 108 w 1143"/>
                <a:gd name="T69" fmla="*/ 114 h 4361"/>
                <a:gd name="T70" fmla="*/ 14 w 1143"/>
                <a:gd name="T71" fmla="*/ 185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3" h="4361">
                  <a:moveTo>
                    <a:pt x="0" y="197"/>
                  </a:moveTo>
                  <a:lnTo>
                    <a:pt x="4" y="248"/>
                  </a:lnTo>
                  <a:lnTo>
                    <a:pt x="18" y="387"/>
                  </a:lnTo>
                  <a:lnTo>
                    <a:pt x="38" y="596"/>
                  </a:lnTo>
                  <a:lnTo>
                    <a:pt x="66" y="856"/>
                  </a:lnTo>
                  <a:lnTo>
                    <a:pt x="99" y="1141"/>
                  </a:lnTo>
                  <a:lnTo>
                    <a:pt x="137" y="1438"/>
                  </a:lnTo>
                  <a:lnTo>
                    <a:pt x="178" y="1724"/>
                  </a:lnTo>
                  <a:lnTo>
                    <a:pt x="223" y="1979"/>
                  </a:lnTo>
                  <a:lnTo>
                    <a:pt x="282" y="2224"/>
                  </a:lnTo>
                  <a:lnTo>
                    <a:pt x="365" y="2484"/>
                  </a:lnTo>
                  <a:lnTo>
                    <a:pt x="461" y="2750"/>
                  </a:lnTo>
                  <a:lnTo>
                    <a:pt x="562" y="3009"/>
                  </a:lnTo>
                  <a:lnTo>
                    <a:pt x="656" y="3246"/>
                  </a:lnTo>
                  <a:lnTo>
                    <a:pt x="736" y="3453"/>
                  </a:lnTo>
                  <a:lnTo>
                    <a:pt x="790" y="3616"/>
                  </a:lnTo>
                  <a:lnTo>
                    <a:pt x="812" y="3724"/>
                  </a:lnTo>
                  <a:lnTo>
                    <a:pt x="808" y="3799"/>
                  </a:lnTo>
                  <a:lnTo>
                    <a:pt x="800" y="3879"/>
                  </a:lnTo>
                  <a:lnTo>
                    <a:pt x="788" y="3956"/>
                  </a:lnTo>
                  <a:lnTo>
                    <a:pt x="776" y="4029"/>
                  </a:lnTo>
                  <a:lnTo>
                    <a:pt x="763" y="4091"/>
                  </a:lnTo>
                  <a:lnTo>
                    <a:pt x="752" y="4146"/>
                  </a:lnTo>
                  <a:lnTo>
                    <a:pt x="744" y="4185"/>
                  </a:lnTo>
                  <a:lnTo>
                    <a:pt x="742" y="4207"/>
                  </a:lnTo>
                  <a:lnTo>
                    <a:pt x="742" y="4220"/>
                  </a:lnTo>
                  <a:lnTo>
                    <a:pt x="745" y="4237"/>
                  </a:lnTo>
                  <a:lnTo>
                    <a:pt x="749" y="4258"/>
                  </a:lnTo>
                  <a:lnTo>
                    <a:pt x="759" y="4280"/>
                  </a:lnTo>
                  <a:lnTo>
                    <a:pt x="770" y="4300"/>
                  </a:lnTo>
                  <a:lnTo>
                    <a:pt x="787" y="4321"/>
                  </a:lnTo>
                  <a:lnTo>
                    <a:pt x="809" y="4337"/>
                  </a:lnTo>
                  <a:lnTo>
                    <a:pt x="838" y="4351"/>
                  </a:lnTo>
                  <a:lnTo>
                    <a:pt x="866" y="4357"/>
                  </a:lnTo>
                  <a:lnTo>
                    <a:pt x="893" y="4361"/>
                  </a:lnTo>
                  <a:lnTo>
                    <a:pt x="917" y="4361"/>
                  </a:lnTo>
                  <a:lnTo>
                    <a:pt x="940" y="4358"/>
                  </a:lnTo>
                  <a:lnTo>
                    <a:pt x="959" y="4352"/>
                  </a:lnTo>
                  <a:lnTo>
                    <a:pt x="976" y="4346"/>
                  </a:lnTo>
                  <a:lnTo>
                    <a:pt x="993" y="4339"/>
                  </a:lnTo>
                  <a:lnTo>
                    <a:pt x="1008" y="4333"/>
                  </a:lnTo>
                  <a:lnTo>
                    <a:pt x="1025" y="4304"/>
                  </a:lnTo>
                  <a:lnTo>
                    <a:pt x="1052" y="4241"/>
                  </a:lnTo>
                  <a:lnTo>
                    <a:pt x="1081" y="4149"/>
                  </a:lnTo>
                  <a:lnTo>
                    <a:pt x="1111" y="4040"/>
                  </a:lnTo>
                  <a:lnTo>
                    <a:pt x="1131" y="3918"/>
                  </a:lnTo>
                  <a:lnTo>
                    <a:pt x="1143" y="3793"/>
                  </a:lnTo>
                  <a:lnTo>
                    <a:pt x="1139" y="3674"/>
                  </a:lnTo>
                  <a:lnTo>
                    <a:pt x="1116" y="3570"/>
                  </a:lnTo>
                  <a:lnTo>
                    <a:pt x="1067" y="3443"/>
                  </a:lnTo>
                  <a:lnTo>
                    <a:pt x="998" y="3267"/>
                  </a:lnTo>
                  <a:lnTo>
                    <a:pt x="915" y="3049"/>
                  </a:lnTo>
                  <a:lnTo>
                    <a:pt x="825" y="2804"/>
                  </a:lnTo>
                  <a:lnTo>
                    <a:pt x="733" y="2541"/>
                  </a:lnTo>
                  <a:lnTo>
                    <a:pt x="649" y="2273"/>
                  </a:lnTo>
                  <a:lnTo>
                    <a:pt x="576" y="2011"/>
                  </a:lnTo>
                  <a:lnTo>
                    <a:pt x="524" y="1768"/>
                  </a:lnTo>
                  <a:lnTo>
                    <a:pt x="487" y="1519"/>
                  </a:lnTo>
                  <a:lnTo>
                    <a:pt x="460" y="1248"/>
                  </a:lnTo>
                  <a:lnTo>
                    <a:pt x="440" y="970"/>
                  </a:lnTo>
                  <a:lnTo>
                    <a:pt x="426" y="702"/>
                  </a:lnTo>
                  <a:lnTo>
                    <a:pt x="414" y="455"/>
                  </a:lnTo>
                  <a:lnTo>
                    <a:pt x="403" y="250"/>
                  </a:lnTo>
                  <a:lnTo>
                    <a:pt x="392" y="99"/>
                  </a:lnTo>
                  <a:lnTo>
                    <a:pt x="378" y="21"/>
                  </a:lnTo>
                  <a:lnTo>
                    <a:pt x="349" y="0"/>
                  </a:lnTo>
                  <a:lnTo>
                    <a:pt x="300" y="6"/>
                  </a:lnTo>
                  <a:lnTo>
                    <a:pt x="238" y="32"/>
                  </a:lnTo>
                  <a:lnTo>
                    <a:pt x="172" y="71"/>
                  </a:lnTo>
                  <a:lnTo>
                    <a:pt x="108" y="114"/>
                  </a:lnTo>
                  <a:lnTo>
                    <a:pt x="52" y="155"/>
                  </a:lnTo>
                  <a:lnTo>
                    <a:pt x="14" y="185"/>
                  </a:lnTo>
                  <a:lnTo>
                    <a:pt x="0" y="197"/>
                  </a:lnTo>
                  <a:close/>
                </a:path>
              </a:pathLst>
            </a:custGeom>
            <a:solidFill>
              <a:srgbClr val="9E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36"/>
            <p:cNvSpPr>
              <a:spLocks/>
            </p:cNvSpPr>
            <p:nvPr/>
          </p:nvSpPr>
          <p:spPr bwMode="auto">
            <a:xfrm>
              <a:off x="3435" y="2519"/>
              <a:ext cx="488" cy="1010"/>
            </a:xfrm>
            <a:custGeom>
              <a:avLst/>
              <a:gdLst>
                <a:gd name="T0" fmla="*/ 1 w 976"/>
                <a:gd name="T1" fmla="*/ 119 h 4037"/>
                <a:gd name="T2" fmla="*/ 20 w 976"/>
                <a:gd name="T3" fmla="*/ 409 h 4037"/>
                <a:gd name="T4" fmla="*/ 54 w 976"/>
                <a:gd name="T5" fmla="*/ 874 h 4037"/>
                <a:gd name="T6" fmla="*/ 105 w 976"/>
                <a:gd name="T7" fmla="*/ 1398 h 4037"/>
                <a:gd name="T8" fmla="*/ 188 w 976"/>
                <a:gd name="T9" fmla="*/ 1889 h 4037"/>
                <a:gd name="T10" fmla="*/ 370 w 976"/>
                <a:gd name="T11" fmla="*/ 2420 h 4037"/>
                <a:gd name="T12" fmla="*/ 581 w 976"/>
                <a:gd name="T13" fmla="*/ 2922 h 4037"/>
                <a:gd name="T14" fmla="*/ 730 w 976"/>
                <a:gd name="T15" fmla="*/ 3295 h 4037"/>
                <a:gd name="T16" fmla="*/ 751 w 976"/>
                <a:gd name="T17" fmla="*/ 3477 h 4037"/>
                <a:gd name="T18" fmla="*/ 736 w 976"/>
                <a:gd name="T19" fmla="*/ 3619 h 4037"/>
                <a:gd name="T20" fmla="*/ 715 w 976"/>
                <a:gd name="T21" fmla="*/ 3738 h 4037"/>
                <a:gd name="T22" fmla="*/ 701 w 976"/>
                <a:gd name="T23" fmla="*/ 3816 h 4037"/>
                <a:gd name="T24" fmla="*/ 697 w 976"/>
                <a:gd name="T25" fmla="*/ 3847 h 4037"/>
                <a:gd name="T26" fmla="*/ 694 w 976"/>
                <a:gd name="T27" fmla="*/ 3894 h 4037"/>
                <a:gd name="T28" fmla="*/ 697 w 976"/>
                <a:gd name="T29" fmla="*/ 3950 h 4037"/>
                <a:gd name="T30" fmla="*/ 716 w 976"/>
                <a:gd name="T31" fmla="*/ 4003 h 4037"/>
                <a:gd name="T32" fmla="*/ 754 w 976"/>
                <a:gd name="T33" fmla="*/ 4032 h 4037"/>
                <a:gd name="T34" fmla="*/ 794 w 976"/>
                <a:gd name="T35" fmla="*/ 4037 h 4037"/>
                <a:gd name="T36" fmla="*/ 831 w 976"/>
                <a:gd name="T37" fmla="*/ 4028 h 4037"/>
                <a:gd name="T38" fmla="*/ 860 w 976"/>
                <a:gd name="T39" fmla="*/ 4016 h 4037"/>
                <a:gd name="T40" fmla="*/ 885 w 976"/>
                <a:gd name="T41" fmla="*/ 3992 h 4037"/>
                <a:gd name="T42" fmla="*/ 928 w 976"/>
                <a:gd name="T43" fmla="*/ 3855 h 4037"/>
                <a:gd name="T44" fmla="*/ 966 w 976"/>
                <a:gd name="T45" fmla="*/ 3642 h 4037"/>
                <a:gd name="T46" fmla="*/ 974 w 976"/>
                <a:gd name="T47" fmla="*/ 3412 h 4037"/>
                <a:gd name="T48" fmla="*/ 914 w 976"/>
                <a:gd name="T49" fmla="*/ 3184 h 4037"/>
                <a:gd name="T50" fmla="*/ 756 w 976"/>
                <a:gd name="T51" fmla="*/ 2794 h 4037"/>
                <a:gd name="T52" fmla="*/ 559 w 976"/>
                <a:gd name="T53" fmla="*/ 2294 h 4037"/>
                <a:gd name="T54" fmla="*/ 397 w 976"/>
                <a:gd name="T55" fmla="*/ 1771 h 4037"/>
                <a:gd name="T56" fmla="*/ 323 w 976"/>
                <a:gd name="T57" fmla="*/ 1291 h 4037"/>
                <a:gd name="T58" fmla="*/ 275 w 976"/>
                <a:gd name="T59" fmla="*/ 814 h 4037"/>
                <a:gd name="T60" fmla="*/ 239 w 976"/>
                <a:gd name="T61" fmla="*/ 396 h 4037"/>
                <a:gd name="T62" fmla="*/ 210 w 976"/>
                <a:gd name="T63" fmla="*/ 113 h 4037"/>
                <a:gd name="T64" fmla="*/ 180 w 976"/>
                <a:gd name="T65" fmla="*/ 20 h 4037"/>
                <a:gd name="T66" fmla="*/ 118 w 976"/>
                <a:gd name="T67" fmla="*/ 0 h 4037"/>
                <a:gd name="T68" fmla="*/ 48 w 976"/>
                <a:gd name="T69" fmla="*/ 16 h 4037"/>
                <a:gd name="T70" fmla="*/ 2 w 976"/>
                <a:gd name="T71" fmla="*/ 55 h 4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6" h="4037">
                  <a:moveTo>
                    <a:pt x="0" y="78"/>
                  </a:moveTo>
                  <a:lnTo>
                    <a:pt x="1" y="119"/>
                  </a:lnTo>
                  <a:lnTo>
                    <a:pt x="9" y="235"/>
                  </a:lnTo>
                  <a:lnTo>
                    <a:pt x="20" y="409"/>
                  </a:lnTo>
                  <a:lnTo>
                    <a:pt x="36" y="628"/>
                  </a:lnTo>
                  <a:lnTo>
                    <a:pt x="54" y="874"/>
                  </a:lnTo>
                  <a:lnTo>
                    <a:pt x="78" y="1137"/>
                  </a:lnTo>
                  <a:lnTo>
                    <a:pt x="105" y="1398"/>
                  </a:lnTo>
                  <a:lnTo>
                    <a:pt x="137" y="1645"/>
                  </a:lnTo>
                  <a:lnTo>
                    <a:pt x="188" y="1889"/>
                  </a:lnTo>
                  <a:lnTo>
                    <a:pt x="271" y="2152"/>
                  </a:lnTo>
                  <a:lnTo>
                    <a:pt x="370" y="2420"/>
                  </a:lnTo>
                  <a:lnTo>
                    <a:pt x="478" y="2682"/>
                  </a:lnTo>
                  <a:lnTo>
                    <a:pt x="581" y="2922"/>
                  </a:lnTo>
                  <a:lnTo>
                    <a:pt x="670" y="3131"/>
                  </a:lnTo>
                  <a:lnTo>
                    <a:pt x="730" y="3295"/>
                  </a:lnTo>
                  <a:lnTo>
                    <a:pt x="754" y="3403"/>
                  </a:lnTo>
                  <a:lnTo>
                    <a:pt x="751" y="3477"/>
                  </a:lnTo>
                  <a:lnTo>
                    <a:pt x="745" y="3550"/>
                  </a:lnTo>
                  <a:lnTo>
                    <a:pt x="736" y="3619"/>
                  </a:lnTo>
                  <a:lnTo>
                    <a:pt x="726" y="3684"/>
                  </a:lnTo>
                  <a:lnTo>
                    <a:pt x="715" y="3738"/>
                  </a:lnTo>
                  <a:lnTo>
                    <a:pt x="708" y="3783"/>
                  </a:lnTo>
                  <a:lnTo>
                    <a:pt x="701" y="3816"/>
                  </a:lnTo>
                  <a:lnTo>
                    <a:pt x="699" y="3835"/>
                  </a:lnTo>
                  <a:lnTo>
                    <a:pt x="697" y="3847"/>
                  </a:lnTo>
                  <a:lnTo>
                    <a:pt x="695" y="3869"/>
                  </a:lnTo>
                  <a:lnTo>
                    <a:pt x="694" y="3894"/>
                  </a:lnTo>
                  <a:lnTo>
                    <a:pt x="695" y="3923"/>
                  </a:lnTo>
                  <a:lnTo>
                    <a:pt x="697" y="3950"/>
                  </a:lnTo>
                  <a:lnTo>
                    <a:pt x="704" y="3979"/>
                  </a:lnTo>
                  <a:lnTo>
                    <a:pt x="716" y="4003"/>
                  </a:lnTo>
                  <a:lnTo>
                    <a:pt x="735" y="4022"/>
                  </a:lnTo>
                  <a:lnTo>
                    <a:pt x="754" y="4032"/>
                  </a:lnTo>
                  <a:lnTo>
                    <a:pt x="775" y="4037"/>
                  </a:lnTo>
                  <a:lnTo>
                    <a:pt x="794" y="4037"/>
                  </a:lnTo>
                  <a:lnTo>
                    <a:pt x="814" y="4035"/>
                  </a:lnTo>
                  <a:lnTo>
                    <a:pt x="831" y="4028"/>
                  </a:lnTo>
                  <a:lnTo>
                    <a:pt x="847" y="4022"/>
                  </a:lnTo>
                  <a:lnTo>
                    <a:pt x="860" y="4016"/>
                  </a:lnTo>
                  <a:lnTo>
                    <a:pt x="872" y="4013"/>
                  </a:lnTo>
                  <a:lnTo>
                    <a:pt x="885" y="3992"/>
                  </a:lnTo>
                  <a:lnTo>
                    <a:pt x="906" y="3937"/>
                  </a:lnTo>
                  <a:lnTo>
                    <a:pt x="928" y="3855"/>
                  </a:lnTo>
                  <a:lnTo>
                    <a:pt x="950" y="3755"/>
                  </a:lnTo>
                  <a:lnTo>
                    <a:pt x="966" y="3642"/>
                  </a:lnTo>
                  <a:lnTo>
                    <a:pt x="976" y="3526"/>
                  </a:lnTo>
                  <a:lnTo>
                    <a:pt x="974" y="3412"/>
                  </a:lnTo>
                  <a:lnTo>
                    <a:pt x="958" y="3310"/>
                  </a:lnTo>
                  <a:lnTo>
                    <a:pt x="914" y="3184"/>
                  </a:lnTo>
                  <a:lnTo>
                    <a:pt x="845" y="3009"/>
                  </a:lnTo>
                  <a:lnTo>
                    <a:pt x="756" y="2794"/>
                  </a:lnTo>
                  <a:lnTo>
                    <a:pt x="659" y="2553"/>
                  </a:lnTo>
                  <a:lnTo>
                    <a:pt x="559" y="2294"/>
                  </a:lnTo>
                  <a:lnTo>
                    <a:pt x="470" y="2030"/>
                  </a:lnTo>
                  <a:lnTo>
                    <a:pt x="397" y="1771"/>
                  </a:lnTo>
                  <a:lnTo>
                    <a:pt x="352" y="1529"/>
                  </a:lnTo>
                  <a:lnTo>
                    <a:pt x="323" y="1291"/>
                  </a:lnTo>
                  <a:lnTo>
                    <a:pt x="298" y="1051"/>
                  </a:lnTo>
                  <a:lnTo>
                    <a:pt x="275" y="814"/>
                  </a:lnTo>
                  <a:lnTo>
                    <a:pt x="257" y="594"/>
                  </a:lnTo>
                  <a:lnTo>
                    <a:pt x="239" y="396"/>
                  </a:lnTo>
                  <a:lnTo>
                    <a:pt x="224" y="234"/>
                  </a:lnTo>
                  <a:lnTo>
                    <a:pt x="210" y="113"/>
                  </a:lnTo>
                  <a:lnTo>
                    <a:pt x="198" y="48"/>
                  </a:lnTo>
                  <a:lnTo>
                    <a:pt x="180" y="20"/>
                  </a:lnTo>
                  <a:lnTo>
                    <a:pt x="152" y="5"/>
                  </a:lnTo>
                  <a:lnTo>
                    <a:pt x="118" y="0"/>
                  </a:lnTo>
                  <a:lnTo>
                    <a:pt x="82" y="6"/>
                  </a:lnTo>
                  <a:lnTo>
                    <a:pt x="48" y="16"/>
                  </a:lnTo>
                  <a:lnTo>
                    <a:pt x="20" y="34"/>
                  </a:lnTo>
                  <a:lnTo>
                    <a:pt x="2" y="55"/>
                  </a:lnTo>
                  <a:lnTo>
                    <a:pt x="0" y="78"/>
                  </a:lnTo>
                  <a:close/>
                </a:path>
              </a:pathLst>
            </a:custGeom>
            <a:solidFill>
              <a:srgbClr val="B86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37"/>
            <p:cNvSpPr>
              <a:spLocks/>
            </p:cNvSpPr>
            <p:nvPr/>
          </p:nvSpPr>
          <p:spPr bwMode="auto">
            <a:xfrm>
              <a:off x="2744" y="2360"/>
              <a:ext cx="876" cy="391"/>
            </a:xfrm>
            <a:custGeom>
              <a:avLst/>
              <a:gdLst>
                <a:gd name="T0" fmla="*/ 0 w 1752"/>
                <a:gd name="T1" fmla="*/ 157 h 1564"/>
                <a:gd name="T2" fmla="*/ 302 w 1752"/>
                <a:gd name="T3" fmla="*/ 1564 h 1564"/>
                <a:gd name="T4" fmla="*/ 1134 w 1752"/>
                <a:gd name="T5" fmla="*/ 774 h 1564"/>
                <a:gd name="T6" fmla="*/ 1144 w 1752"/>
                <a:gd name="T7" fmla="*/ 803 h 1564"/>
                <a:gd name="T8" fmla="*/ 1154 w 1752"/>
                <a:gd name="T9" fmla="*/ 835 h 1564"/>
                <a:gd name="T10" fmla="*/ 1163 w 1752"/>
                <a:gd name="T11" fmla="*/ 867 h 1564"/>
                <a:gd name="T12" fmla="*/ 1175 w 1752"/>
                <a:gd name="T13" fmla="*/ 898 h 1564"/>
                <a:gd name="T14" fmla="*/ 1185 w 1752"/>
                <a:gd name="T15" fmla="*/ 925 h 1564"/>
                <a:gd name="T16" fmla="*/ 1199 w 1752"/>
                <a:gd name="T17" fmla="*/ 947 h 1564"/>
                <a:gd name="T18" fmla="*/ 1213 w 1752"/>
                <a:gd name="T19" fmla="*/ 964 h 1564"/>
                <a:gd name="T20" fmla="*/ 1231 w 1752"/>
                <a:gd name="T21" fmla="*/ 974 h 1564"/>
                <a:gd name="T22" fmla="*/ 1248 w 1752"/>
                <a:gd name="T23" fmla="*/ 961 h 1564"/>
                <a:gd name="T24" fmla="*/ 1263 w 1752"/>
                <a:gd name="T25" fmla="*/ 941 h 1564"/>
                <a:gd name="T26" fmla="*/ 1273 w 1752"/>
                <a:gd name="T27" fmla="*/ 913 h 1564"/>
                <a:gd name="T28" fmla="*/ 1281 w 1752"/>
                <a:gd name="T29" fmla="*/ 879 h 1564"/>
                <a:gd name="T30" fmla="*/ 1287 w 1752"/>
                <a:gd name="T31" fmla="*/ 837 h 1564"/>
                <a:gd name="T32" fmla="*/ 1292 w 1752"/>
                <a:gd name="T33" fmla="*/ 787 h 1564"/>
                <a:gd name="T34" fmla="*/ 1297 w 1752"/>
                <a:gd name="T35" fmla="*/ 731 h 1564"/>
                <a:gd name="T36" fmla="*/ 1304 w 1752"/>
                <a:gd name="T37" fmla="*/ 670 h 1564"/>
                <a:gd name="T38" fmla="*/ 1342 w 1752"/>
                <a:gd name="T39" fmla="*/ 634 h 1564"/>
                <a:gd name="T40" fmla="*/ 1403 w 1752"/>
                <a:gd name="T41" fmla="*/ 607 h 1564"/>
                <a:gd name="T42" fmla="*/ 1475 w 1752"/>
                <a:gd name="T43" fmla="*/ 587 h 1564"/>
                <a:gd name="T44" fmla="*/ 1554 w 1752"/>
                <a:gd name="T45" fmla="*/ 573 h 1564"/>
                <a:gd name="T46" fmla="*/ 1629 w 1752"/>
                <a:gd name="T47" fmla="*/ 563 h 1564"/>
                <a:gd name="T48" fmla="*/ 1691 w 1752"/>
                <a:gd name="T49" fmla="*/ 556 h 1564"/>
                <a:gd name="T50" fmla="*/ 1735 w 1752"/>
                <a:gd name="T51" fmla="*/ 548 h 1564"/>
                <a:gd name="T52" fmla="*/ 1752 w 1752"/>
                <a:gd name="T53" fmla="*/ 542 h 1564"/>
                <a:gd name="T54" fmla="*/ 1707 w 1752"/>
                <a:gd name="T55" fmla="*/ 0 h 1564"/>
                <a:gd name="T56" fmla="*/ 1131 w 1752"/>
                <a:gd name="T57" fmla="*/ 107 h 1564"/>
                <a:gd name="T58" fmla="*/ 0 w 1752"/>
                <a:gd name="T59" fmla="*/ 157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2" h="1564">
                  <a:moveTo>
                    <a:pt x="0" y="157"/>
                  </a:moveTo>
                  <a:lnTo>
                    <a:pt x="302" y="1564"/>
                  </a:lnTo>
                  <a:lnTo>
                    <a:pt x="1134" y="774"/>
                  </a:lnTo>
                  <a:lnTo>
                    <a:pt x="1144" y="803"/>
                  </a:lnTo>
                  <a:lnTo>
                    <a:pt x="1154" y="835"/>
                  </a:lnTo>
                  <a:lnTo>
                    <a:pt x="1163" y="867"/>
                  </a:lnTo>
                  <a:lnTo>
                    <a:pt x="1175" y="898"/>
                  </a:lnTo>
                  <a:lnTo>
                    <a:pt x="1185" y="925"/>
                  </a:lnTo>
                  <a:lnTo>
                    <a:pt x="1199" y="947"/>
                  </a:lnTo>
                  <a:lnTo>
                    <a:pt x="1213" y="964"/>
                  </a:lnTo>
                  <a:lnTo>
                    <a:pt x="1231" y="974"/>
                  </a:lnTo>
                  <a:lnTo>
                    <a:pt x="1248" y="961"/>
                  </a:lnTo>
                  <a:lnTo>
                    <a:pt x="1263" y="941"/>
                  </a:lnTo>
                  <a:lnTo>
                    <a:pt x="1273" y="913"/>
                  </a:lnTo>
                  <a:lnTo>
                    <a:pt x="1281" y="879"/>
                  </a:lnTo>
                  <a:lnTo>
                    <a:pt x="1287" y="837"/>
                  </a:lnTo>
                  <a:lnTo>
                    <a:pt x="1292" y="787"/>
                  </a:lnTo>
                  <a:lnTo>
                    <a:pt x="1297" y="731"/>
                  </a:lnTo>
                  <a:lnTo>
                    <a:pt x="1304" y="670"/>
                  </a:lnTo>
                  <a:lnTo>
                    <a:pt x="1342" y="634"/>
                  </a:lnTo>
                  <a:lnTo>
                    <a:pt x="1403" y="607"/>
                  </a:lnTo>
                  <a:lnTo>
                    <a:pt x="1475" y="587"/>
                  </a:lnTo>
                  <a:lnTo>
                    <a:pt x="1554" y="573"/>
                  </a:lnTo>
                  <a:lnTo>
                    <a:pt x="1629" y="563"/>
                  </a:lnTo>
                  <a:lnTo>
                    <a:pt x="1691" y="556"/>
                  </a:lnTo>
                  <a:lnTo>
                    <a:pt x="1735" y="548"/>
                  </a:lnTo>
                  <a:lnTo>
                    <a:pt x="1752" y="542"/>
                  </a:lnTo>
                  <a:lnTo>
                    <a:pt x="1707" y="0"/>
                  </a:lnTo>
                  <a:lnTo>
                    <a:pt x="1131" y="107"/>
                  </a:lnTo>
                  <a:lnTo>
                    <a:pt x="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8"/>
            <p:cNvSpPr>
              <a:spLocks/>
            </p:cNvSpPr>
            <p:nvPr/>
          </p:nvSpPr>
          <p:spPr bwMode="auto">
            <a:xfrm>
              <a:off x="2774" y="2378"/>
              <a:ext cx="823" cy="346"/>
            </a:xfrm>
            <a:custGeom>
              <a:avLst/>
              <a:gdLst>
                <a:gd name="T0" fmla="*/ 0 w 1646"/>
                <a:gd name="T1" fmla="*/ 124 h 1382"/>
                <a:gd name="T2" fmla="*/ 271 w 1646"/>
                <a:gd name="T3" fmla="*/ 1382 h 1382"/>
                <a:gd name="T4" fmla="*/ 1080 w 1646"/>
                <a:gd name="T5" fmla="*/ 613 h 1382"/>
                <a:gd name="T6" fmla="*/ 1087 w 1646"/>
                <a:gd name="T7" fmla="*/ 645 h 1382"/>
                <a:gd name="T8" fmla="*/ 1097 w 1646"/>
                <a:gd name="T9" fmla="*/ 682 h 1382"/>
                <a:gd name="T10" fmla="*/ 1108 w 1646"/>
                <a:gd name="T11" fmla="*/ 719 h 1382"/>
                <a:gd name="T12" fmla="*/ 1120 w 1646"/>
                <a:gd name="T13" fmla="*/ 757 h 1382"/>
                <a:gd name="T14" fmla="*/ 1132 w 1646"/>
                <a:gd name="T15" fmla="*/ 789 h 1382"/>
                <a:gd name="T16" fmla="*/ 1144 w 1646"/>
                <a:gd name="T17" fmla="*/ 816 h 1382"/>
                <a:gd name="T18" fmla="*/ 1156 w 1646"/>
                <a:gd name="T19" fmla="*/ 834 h 1382"/>
                <a:gd name="T20" fmla="*/ 1167 w 1646"/>
                <a:gd name="T21" fmla="*/ 843 h 1382"/>
                <a:gd name="T22" fmla="*/ 1176 w 1646"/>
                <a:gd name="T23" fmla="*/ 838 h 1382"/>
                <a:gd name="T24" fmla="*/ 1185 w 1646"/>
                <a:gd name="T25" fmla="*/ 825 h 1382"/>
                <a:gd name="T26" fmla="*/ 1191 w 1646"/>
                <a:gd name="T27" fmla="*/ 804 h 1382"/>
                <a:gd name="T28" fmla="*/ 1198 w 1646"/>
                <a:gd name="T29" fmla="*/ 776 h 1382"/>
                <a:gd name="T30" fmla="*/ 1200 w 1646"/>
                <a:gd name="T31" fmla="*/ 740 h 1382"/>
                <a:gd name="T32" fmla="*/ 1202 w 1646"/>
                <a:gd name="T33" fmla="*/ 699 h 1382"/>
                <a:gd name="T34" fmla="*/ 1200 w 1646"/>
                <a:gd name="T35" fmla="*/ 653 h 1382"/>
                <a:gd name="T36" fmla="*/ 1197 w 1646"/>
                <a:gd name="T37" fmla="*/ 602 h 1382"/>
                <a:gd name="T38" fmla="*/ 1211 w 1646"/>
                <a:gd name="T39" fmla="*/ 555 h 1382"/>
                <a:gd name="T40" fmla="*/ 1259 w 1646"/>
                <a:gd name="T41" fmla="*/ 519 h 1382"/>
                <a:gd name="T42" fmla="*/ 1331 w 1646"/>
                <a:gd name="T43" fmla="*/ 493 h 1382"/>
                <a:gd name="T44" fmla="*/ 1415 w 1646"/>
                <a:gd name="T45" fmla="*/ 474 h 1382"/>
                <a:gd name="T46" fmla="*/ 1499 w 1646"/>
                <a:gd name="T47" fmla="*/ 460 h 1382"/>
                <a:gd name="T48" fmla="*/ 1573 w 1646"/>
                <a:gd name="T49" fmla="*/ 451 h 1382"/>
                <a:gd name="T50" fmla="*/ 1625 w 1646"/>
                <a:gd name="T51" fmla="*/ 444 h 1382"/>
                <a:gd name="T52" fmla="*/ 1646 w 1646"/>
                <a:gd name="T53" fmla="*/ 439 h 1382"/>
                <a:gd name="T54" fmla="*/ 1616 w 1646"/>
                <a:gd name="T55" fmla="*/ 0 h 1382"/>
                <a:gd name="T56" fmla="*/ 1062 w 1646"/>
                <a:gd name="T57" fmla="*/ 81 h 1382"/>
                <a:gd name="T58" fmla="*/ 0 w 1646"/>
                <a:gd name="T59" fmla="*/ 12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6" h="1382">
                  <a:moveTo>
                    <a:pt x="0" y="124"/>
                  </a:moveTo>
                  <a:lnTo>
                    <a:pt x="271" y="1382"/>
                  </a:lnTo>
                  <a:lnTo>
                    <a:pt x="1080" y="613"/>
                  </a:lnTo>
                  <a:lnTo>
                    <a:pt x="1087" y="645"/>
                  </a:lnTo>
                  <a:lnTo>
                    <a:pt x="1097" y="682"/>
                  </a:lnTo>
                  <a:lnTo>
                    <a:pt x="1108" y="719"/>
                  </a:lnTo>
                  <a:lnTo>
                    <a:pt x="1120" y="757"/>
                  </a:lnTo>
                  <a:lnTo>
                    <a:pt x="1132" y="789"/>
                  </a:lnTo>
                  <a:lnTo>
                    <a:pt x="1144" y="816"/>
                  </a:lnTo>
                  <a:lnTo>
                    <a:pt x="1156" y="834"/>
                  </a:lnTo>
                  <a:lnTo>
                    <a:pt x="1167" y="843"/>
                  </a:lnTo>
                  <a:lnTo>
                    <a:pt x="1176" y="838"/>
                  </a:lnTo>
                  <a:lnTo>
                    <a:pt x="1185" y="825"/>
                  </a:lnTo>
                  <a:lnTo>
                    <a:pt x="1191" y="804"/>
                  </a:lnTo>
                  <a:lnTo>
                    <a:pt x="1198" y="776"/>
                  </a:lnTo>
                  <a:lnTo>
                    <a:pt x="1200" y="740"/>
                  </a:lnTo>
                  <a:lnTo>
                    <a:pt x="1202" y="699"/>
                  </a:lnTo>
                  <a:lnTo>
                    <a:pt x="1200" y="653"/>
                  </a:lnTo>
                  <a:lnTo>
                    <a:pt x="1197" y="602"/>
                  </a:lnTo>
                  <a:lnTo>
                    <a:pt x="1211" y="555"/>
                  </a:lnTo>
                  <a:lnTo>
                    <a:pt x="1259" y="519"/>
                  </a:lnTo>
                  <a:lnTo>
                    <a:pt x="1331" y="493"/>
                  </a:lnTo>
                  <a:lnTo>
                    <a:pt x="1415" y="474"/>
                  </a:lnTo>
                  <a:lnTo>
                    <a:pt x="1499" y="460"/>
                  </a:lnTo>
                  <a:lnTo>
                    <a:pt x="1573" y="451"/>
                  </a:lnTo>
                  <a:lnTo>
                    <a:pt x="1625" y="444"/>
                  </a:lnTo>
                  <a:lnTo>
                    <a:pt x="1646" y="439"/>
                  </a:lnTo>
                  <a:lnTo>
                    <a:pt x="1616" y="0"/>
                  </a:lnTo>
                  <a:lnTo>
                    <a:pt x="1062" y="81"/>
                  </a:lnTo>
                  <a:lnTo>
                    <a:pt x="0" y="124"/>
                  </a:lnTo>
                  <a:close/>
                </a:path>
              </a:pathLst>
            </a:custGeom>
            <a:solidFill>
              <a:srgbClr val="9E9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39"/>
            <p:cNvSpPr>
              <a:spLocks/>
            </p:cNvSpPr>
            <p:nvPr/>
          </p:nvSpPr>
          <p:spPr bwMode="auto">
            <a:xfrm>
              <a:off x="2816" y="2408"/>
              <a:ext cx="544" cy="289"/>
            </a:xfrm>
            <a:custGeom>
              <a:avLst/>
              <a:gdLst>
                <a:gd name="T0" fmla="*/ 0 w 1089"/>
                <a:gd name="T1" fmla="*/ 51 h 1158"/>
                <a:gd name="T2" fmla="*/ 231 w 1089"/>
                <a:gd name="T3" fmla="*/ 1158 h 1158"/>
                <a:gd name="T4" fmla="*/ 1019 w 1089"/>
                <a:gd name="T5" fmla="*/ 443 h 1158"/>
                <a:gd name="T6" fmla="*/ 1026 w 1089"/>
                <a:gd name="T7" fmla="*/ 466 h 1158"/>
                <a:gd name="T8" fmla="*/ 1032 w 1089"/>
                <a:gd name="T9" fmla="*/ 487 h 1158"/>
                <a:gd name="T10" fmla="*/ 1039 w 1089"/>
                <a:gd name="T11" fmla="*/ 506 h 1158"/>
                <a:gd name="T12" fmla="*/ 1045 w 1089"/>
                <a:gd name="T13" fmla="*/ 523 h 1158"/>
                <a:gd name="T14" fmla="*/ 1052 w 1089"/>
                <a:gd name="T15" fmla="*/ 535 h 1158"/>
                <a:gd name="T16" fmla="*/ 1058 w 1089"/>
                <a:gd name="T17" fmla="*/ 545 h 1158"/>
                <a:gd name="T18" fmla="*/ 1065 w 1089"/>
                <a:gd name="T19" fmla="*/ 550 h 1158"/>
                <a:gd name="T20" fmla="*/ 1075 w 1089"/>
                <a:gd name="T21" fmla="*/ 552 h 1158"/>
                <a:gd name="T22" fmla="*/ 1081 w 1089"/>
                <a:gd name="T23" fmla="*/ 545 h 1158"/>
                <a:gd name="T24" fmla="*/ 1085 w 1089"/>
                <a:gd name="T25" fmla="*/ 534 h 1158"/>
                <a:gd name="T26" fmla="*/ 1088 w 1089"/>
                <a:gd name="T27" fmla="*/ 515 h 1158"/>
                <a:gd name="T28" fmla="*/ 1089 w 1089"/>
                <a:gd name="T29" fmla="*/ 493 h 1158"/>
                <a:gd name="T30" fmla="*/ 1088 w 1089"/>
                <a:gd name="T31" fmla="*/ 466 h 1158"/>
                <a:gd name="T32" fmla="*/ 1085 w 1089"/>
                <a:gd name="T33" fmla="*/ 437 h 1158"/>
                <a:gd name="T34" fmla="*/ 1082 w 1089"/>
                <a:gd name="T35" fmla="*/ 403 h 1158"/>
                <a:gd name="T36" fmla="*/ 1080 w 1089"/>
                <a:gd name="T37" fmla="*/ 369 h 1158"/>
                <a:gd name="T38" fmla="*/ 1025 w 1089"/>
                <a:gd name="T39" fmla="*/ 0 h 1158"/>
                <a:gd name="T40" fmla="*/ 0 w 1089"/>
                <a:gd name="T41" fmla="*/ 51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1158">
                  <a:moveTo>
                    <a:pt x="0" y="51"/>
                  </a:moveTo>
                  <a:lnTo>
                    <a:pt x="231" y="1158"/>
                  </a:lnTo>
                  <a:lnTo>
                    <a:pt x="1019" y="443"/>
                  </a:lnTo>
                  <a:lnTo>
                    <a:pt x="1026" y="466"/>
                  </a:lnTo>
                  <a:lnTo>
                    <a:pt x="1032" y="487"/>
                  </a:lnTo>
                  <a:lnTo>
                    <a:pt x="1039" y="506"/>
                  </a:lnTo>
                  <a:lnTo>
                    <a:pt x="1045" y="523"/>
                  </a:lnTo>
                  <a:lnTo>
                    <a:pt x="1052" y="535"/>
                  </a:lnTo>
                  <a:lnTo>
                    <a:pt x="1058" y="545"/>
                  </a:lnTo>
                  <a:lnTo>
                    <a:pt x="1065" y="550"/>
                  </a:lnTo>
                  <a:lnTo>
                    <a:pt x="1075" y="552"/>
                  </a:lnTo>
                  <a:lnTo>
                    <a:pt x="1081" y="545"/>
                  </a:lnTo>
                  <a:lnTo>
                    <a:pt x="1085" y="534"/>
                  </a:lnTo>
                  <a:lnTo>
                    <a:pt x="1088" y="515"/>
                  </a:lnTo>
                  <a:lnTo>
                    <a:pt x="1089" y="493"/>
                  </a:lnTo>
                  <a:lnTo>
                    <a:pt x="1088" y="466"/>
                  </a:lnTo>
                  <a:lnTo>
                    <a:pt x="1085" y="437"/>
                  </a:lnTo>
                  <a:lnTo>
                    <a:pt x="1082" y="403"/>
                  </a:lnTo>
                  <a:lnTo>
                    <a:pt x="1080" y="369"/>
                  </a:lnTo>
                  <a:lnTo>
                    <a:pt x="1025" y="0"/>
                  </a:lnTo>
                  <a:lnTo>
                    <a:pt x="0" y="51"/>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41"/>
            <p:cNvSpPr>
              <a:spLocks/>
            </p:cNvSpPr>
            <p:nvPr/>
          </p:nvSpPr>
          <p:spPr bwMode="auto">
            <a:xfrm>
              <a:off x="3367" y="2397"/>
              <a:ext cx="190" cy="95"/>
            </a:xfrm>
            <a:custGeom>
              <a:avLst/>
              <a:gdLst>
                <a:gd name="T0" fmla="*/ 6 w 381"/>
                <a:gd name="T1" fmla="*/ 50 h 381"/>
                <a:gd name="T2" fmla="*/ 19 w 381"/>
                <a:gd name="T3" fmla="*/ 45 h 381"/>
                <a:gd name="T4" fmla="*/ 56 w 381"/>
                <a:gd name="T5" fmla="*/ 38 h 381"/>
                <a:gd name="T6" fmla="*/ 107 w 381"/>
                <a:gd name="T7" fmla="*/ 25 h 381"/>
                <a:gd name="T8" fmla="*/ 167 w 381"/>
                <a:gd name="T9" fmla="*/ 15 h 381"/>
                <a:gd name="T10" fmla="*/ 227 w 381"/>
                <a:gd name="T11" fmla="*/ 5 h 381"/>
                <a:gd name="T12" fmla="*/ 281 w 381"/>
                <a:gd name="T13" fmla="*/ 0 h 381"/>
                <a:gd name="T14" fmla="*/ 321 w 381"/>
                <a:gd name="T15" fmla="*/ 2 h 381"/>
                <a:gd name="T16" fmla="*/ 340 w 381"/>
                <a:gd name="T17" fmla="*/ 16 h 381"/>
                <a:gd name="T18" fmla="*/ 345 w 381"/>
                <a:gd name="T19" fmla="*/ 43 h 381"/>
                <a:gd name="T20" fmla="*/ 354 w 381"/>
                <a:gd name="T21" fmla="*/ 84 h 381"/>
                <a:gd name="T22" fmla="*/ 362 w 381"/>
                <a:gd name="T23" fmla="*/ 136 h 381"/>
                <a:gd name="T24" fmla="*/ 372 w 381"/>
                <a:gd name="T25" fmla="*/ 191 h 381"/>
                <a:gd name="T26" fmla="*/ 377 w 381"/>
                <a:gd name="T27" fmla="*/ 244 h 381"/>
                <a:gd name="T28" fmla="*/ 381 w 381"/>
                <a:gd name="T29" fmla="*/ 289 h 381"/>
                <a:gd name="T30" fmla="*/ 377 w 381"/>
                <a:gd name="T31" fmla="*/ 322 h 381"/>
                <a:gd name="T32" fmla="*/ 368 w 381"/>
                <a:gd name="T33" fmla="*/ 337 h 381"/>
                <a:gd name="T34" fmla="*/ 343 w 381"/>
                <a:gd name="T35" fmla="*/ 340 h 381"/>
                <a:gd name="T36" fmla="*/ 302 w 381"/>
                <a:gd name="T37" fmla="*/ 347 h 381"/>
                <a:gd name="T38" fmla="*/ 249 w 381"/>
                <a:gd name="T39" fmla="*/ 353 h 381"/>
                <a:gd name="T40" fmla="*/ 192 w 381"/>
                <a:gd name="T41" fmla="*/ 362 h 381"/>
                <a:gd name="T42" fmla="*/ 136 w 381"/>
                <a:gd name="T43" fmla="*/ 369 h 381"/>
                <a:gd name="T44" fmla="*/ 88 w 381"/>
                <a:gd name="T45" fmla="*/ 375 h 381"/>
                <a:gd name="T46" fmla="*/ 55 w 381"/>
                <a:gd name="T47" fmla="*/ 379 h 381"/>
                <a:gd name="T48" fmla="*/ 41 w 381"/>
                <a:gd name="T49" fmla="*/ 381 h 381"/>
                <a:gd name="T50" fmla="*/ 38 w 381"/>
                <a:gd name="T51" fmla="*/ 367 h 381"/>
                <a:gd name="T52" fmla="*/ 31 w 381"/>
                <a:gd name="T53" fmla="*/ 332 h 381"/>
                <a:gd name="T54" fmla="*/ 22 w 381"/>
                <a:gd name="T55" fmla="*/ 282 h 381"/>
                <a:gd name="T56" fmla="*/ 14 w 381"/>
                <a:gd name="T57" fmla="*/ 224 h 381"/>
                <a:gd name="T58" fmla="*/ 5 w 381"/>
                <a:gd name="T59" fmla="*/ 163 h 381"/>
                <a:gd name="T60" fmla="*/ 1 w 381"/>
                <a:gd name="T61" fmla="*/ 111 h 381"/>
                <a:gd name="T62" fmla="*/ 0 w 381"/>
                <a:gd name="T63" fmla="*/ 70 h 381"/>
                <a:gd name="T64" fmla="*/ 6 w 381"/>
                <a:gd name="T65" fmla="*/ 5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1" h="381">
                  <a:moveTo>
                    <a:pt x="6" y="50"/>
                  </a:moveTo>
                  <a:lnTo>
                    <a:pt x="19" y="45"/>
                  </a:lnTo>
                  <a:lnTo>
                    <a:pt x="56" y="38"/>
                  </a:lnTo>
                  <a:lnTo>
                    <a:pt x="107" y="25"/>
                  </a:lnTo>
                  <a:lnTo>
                    <a:pt x="167" y="15"/>
                  </a:lnTo>
                  <a:lnTo>
                    <a:pt x="227" y="5"/>
                  </a:lnTo>
                  <a:lnTo>
                    <a:pt x="281" y="0"/>
                  </a:lnTo>
                  <a:lnTo>
                    <a:pt x="321" y="2"/>
                  </a:lnTo>
                  <a:lnTo>
                    <a:pt x="340" y="16"/>
                  </a:lnTo>
                  <a:lnTo>
                    <a:pt x="345" y="43"/>
                  </a:lnTo>
                  <a:lnTo>
                    <a:pt x="354" y="84"/>
                  </a:lnTo>
                  <a:lnTo>
                    <a:pt x="362" y="136"/>
                  </a:lnTo>
                  <a:lnTo>
                    <a:pt x="372" y="191"/>
                  </a:lnTo>
                  <a:lnTo>
                    <a:pt x="377" y="244"/>
                  </a:lnTo>
                  <a:lnTo>
                    <a:pt x="381" y="289"/>
                  </a:lnTo>
                  <a:lnTo>
                    <a:pt x="377" y="322"/>
                  </a:lnTo>
                  <a:lnTo>
                    <a:pt x="368" y="337"/>
                  </a:lnTo>
                  <a:lnTo>
                    <a:pt x="343" y="340"/>
                  </a:lnTo>
                  <a:lnTo>
                    <a:pt x="302" y="347"/>
                  </a:lnTo>
                  <a:lnTo>
                    <a:pt x="249" y="353"/>
                  </a:lnTo>
                  <a:lnTo>
                    <a:pt x="192" y="362"/>
                  </a:lnTo>
                  <a:lnTo>
                    <a:pt x="136" y="369"/>
                  </a:lnTo>
                  <a:lnTo>
                    <a:pt x="88" y="375"/>
                  </a:lnTo>
                  <a:lnTo>
                    <a:pt x="55" y="379"/>
                  </a:lnTo>
                  <a:lnTo>
                    <a:pt x="41" y="381"/>
                  </a:lnTo>
                  <a:lnTo>
                    <a:pt x="38" y="367"/>
                  </a:lnTo>
                  <a:lnTo>
                    <a:pt x="31" y="332"/>
                  </a:lnTo>
                  <a:lnTo>
                    <a:pt x="22" y="282"/>
                  </a:lnTo>
                  <a:lnTo>
                    <a:pt x="14" y="224"/>
                  </a:lnTo>
                  <a:lnTo>
                    <a:pt x="5" y="163"/>
                  </a:lnTo>
                  <a:lnTo>
                    <a:pt x="1" y="111"/>
                  </a:lnTo>
                  <a:lnTo>
                    <a:pt x="0" y="70"/>
                  </a:lnTo>
                  <a:lnTo>
                    <a:pt x="6" y="5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42"/>
            <p:cNvSpPr>
              <a:spLocks/>
            </p:cNvSpPr>
            <p:nvPr/>
          </p:nvSpPr>
          <p:spPr bwMode="auto">
            <a:xfrm>
              <a:off x="3413" y="2416"/>
              <a:ext cx="94" cy="60"/>
            </a:xfrm>
            <a:custGeom>
              <a:avLst/>
              <a:gdLst>
                <a:gd name="T0" fmla="*/ 4 w 187"/>
                <a:gd name="T1" fmla="*/ 31 h 239"/>
                <a:gd name="T2" fmla="*/ 14 w 187"/>
                <a:gd name="T3" fmla="*/ 21 h 239"/>
                <a:gd name="T4" fmla="*/ 34 w 187"/>
                <a:gd name="T5" fmla="*/ 14 h 239"/>
                <a:gd name="T6" fmla="*/ 59 w 187"/>
                <a:gd name="T7" fmla="*/ 6 h 239"/>
                <a:gd name="T8" fmla="*/ 89 w 187"/>
                <a:gd name="T9" fmla="*/ 2 h 239"/>
                <a:gd name="T10" fmla="*/ 116 w 187"/>
                <a:gd name="T11" fmla="*/ 0 h 239"/>
                <a:gd name="T12" fmla="*/ 140 w 187"/>
                <a:gd name="T13" fmla="*/ 2 h 239"/>
                <a:gd name="T14" fmla="*/ 158 w 187"/>
                <a:gd name="T15" fmla="*/ 9 h 239"/>
                <a:gd name="T16" fmla="*/ 168 w 187"/>
                <a:gd name="T17" fmla="*/ 24 h 239"/>
                <a:gd name="T18" fmla="*/ 170 w 187"/>
                <a:gd name="T19" fmla="*/ 43 h 239"/>
                <a:gd name="T20" fmla="*/ 174 w 187"/>
                <a:gd name="T21" fmla="*/ 69 h 239"/>
                <a:gd name="T22" fmla="*/ 178 w 187"/>
                <a:gd name="T23" fmla="*/ 98 h 239"/>
                <a:gd name="T24" fmla="*/ 183 w 187"/>
                <a:gd name="T25" fmla="*/ 129 h 239"/>
                <a:gd name="T26" fmla="*/ 185 w 187"/>
                <a:gd name="T27" fmla="*/ 158 h 239"/>
                <a:gd name="T28" fmla="*/ 187 w 187"/>
                <a:gd name="T29" fmla="*/ 185 h 239"/>
                <a:gd name="T30" fmla="*/ 187 w 187"/>
                <a:gd name="T31" fmla="*/ 205 h 239"/>
                <a:gd name="T32" fmla="*/ 184 w 187"/>
                <a:gd name="T33" fmla="*/ 219 h 239"/>
                <a:gd name="T34" fmla="*/ 174 w 187"/>
                <a:gd name="T35" fmla="*/ 225 h 239"/>
                <a:gd name="T36" fmla="*/ 157 w 187"/>
                <a:gd name="T37" fmla="*/ 231 h 239"/>
                <a:gd name="T38" fmla="*/ 135 w 187"/>
                <a:gd name="T39" fmla="*/ 235 h 239"/>
                <a:gd name="T40" fmla="*/ 110 w 187"/>
                <a:gd name="T41" fmla="*/ 239 h 239"/>
                <a:gd name="T42" fmla="*/ 84 w 187"/>
                <a:gd name="T43" fmla="*/ 239 h 239"/>
                <a:gd name="T44" fmla="*/ 61 w 187"/>
                <a:gd name="T45" fmla="*/ 239 h 239"/>
                <a:gd name="T46" fmla="*/ 42 w 187"/>
                <a:gd name="T47" fmla="*/ 235 h 239"/>
                <a:gd name="T48" fmla="*/ 31 w 187"/>
                <a:gd name="T49" fmla="*/ 231 h 239"/>
                <a:gd name="T50" fmla="*/ 29 w 187"/>
                <a:gd name="T51" fmla="*/ 223 h 239"/>
                <a:gd name="T52" fmla="*/ 25 w 187"/>
                <a:gd name="T53" fmla="*/ 202 h 239"/>
                <a:gd name="T54" fmla="*/ 18 w 187"/>
                <a:gd name="T55" fmla="*/ 174 h 239"/>
                <a:gd name="T56" fmla="*/ 12 w 187"/>
                <a:gd name="T57" fmla="*/ 140 h 239"/>
                <a:gd name="T58" fmla="*/ 5 w 187"/>
                <a:gd name="T59" fmla="*/ 103 h 239"/>
                <a:gd name="T60" fmla="*/ 1 w 187"/>
                <a:gd name="T61" fmla="*/ 72 h 239"/>
                <a:gd name="T62" fmla="*/ 0 w 187"/>
                <a:gd name="T63" fmla="*/ 45 h 239"/>
                <a:gd name="T64" fmla="*/ 4 w 187"/>
                <a:gd name="T65"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 h="239">
                  <a:moveTo>
                    <a:pt x="4" y="31"/>
                  </a:moveTo>
                  <a:lnTo>
                    <a:pt x="14" y="21"/>
                  </a:lnTo>
                  <a:lnTo>
                    <a:pt x="34" y="14"/>
                  </a:lnTo>
                  <a:lnTo>
                    <a:pt x="59" y="6"/>
                  </a:lnTo>
                  <a:lnTo>
                    <a:pt x="89" y="2"/>
                  </a:lnTo>
                  <a:lnTo>
                    <a:pt x="116" y="0"/>
                  </a:lnTo>
                  <a:lnTo>
                    <a:pt x="140" y="2"/>
                  </a:lnTo>
                  <a:lnTo>
                    <a:pt x="158" y="9"/>
                  </a:lnTo>
                  <a:lnTo>
                    <a:pt x="168" y="24"/>
                  </a:lnTo>
                  <a:lnTo>
                    <a:pt x="170" y="43"/>
                  </a:lnTo>
                  <a:lnTo>
                    <a:pt x="174" y="69"/>
                  </a:lnTo>
                  <a:lnTo>
                    <a:pt x="178" y="98"/>
                  </a:lnTo>
                  <a:lnTo>
                    <a:pt x="183" y="129"/>
                  </a:lnTo>
                  <a:lnTo>
                    <a:pt x="185" y="158"/>
                  </a:lnTo>
                  <a:lnTo>
                    <a:pt x="187" y="185"/>
                  </a:lnTo>
                  <a:lnTo>
                    <a:pt x="187" y="205"/>
                  </a:lnTo>
                  <a:lnTo>
                    <a:pt x="184" y="219"/>
                  </a:lnTo>
                  <a:lnTo>
                    <a:pt x="174" y="225"/>
                  </a:lnTo>
                  <a:lnTo>
                    <a:pt x="157" y="231"/>
                  </a:lnTo>
                  <a:lnTo>
                    <a:pt x="135" y="235"/>
                  </a:lnTo>
                  <a:lnTo>
                    <a:pt x="110" y="239"/>
                  </a:lnTo>
                  <a:lnTo>
                    <a:pt x="84" y="239"/>
                  </a:lnTo>
                  <a:lnTo>
                    <a:pt x="61" y="239"/>
                  </a:lnTo>
                  <a:lnTo>
                    <a:pt x="42" y="235"/>
                  </a:lnTo>
                  <a:lnTo>
                    <a:pt x="31" y="231"/>
                  </a:lnTo>
                  <a:lnTo>
                    <a:pt x="29" y="223"/>
                  </a:lnTo>
                  <a:lnTo>
                    <a:pt x="25" y="202"/>
                  </a:lnTo>
                  <a:lnTo>
                    <a:pt x="18" y="174"/>
                  </a:lnTo>
                  <a:lnTo>
                    <a:pt x="12" y="140"/>
                  </a:lnTo>
                  <a:lnTo>
                    <a:pt x="5" y="103"/>
                  </a:lnTo>
                  <a:lnTo>
                    <a:pt x="1" y="72"/>
                  </a:lnTo>
                  <a:lnTo>
                    <a:pt x="0" y="45"/>
                  </a:lnTo>
                  <a:lnTo>
                    <a:pt x="4" y="31"/>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43"/>
            <p:cNvSpPr>
              <a:spLocks/>
            </p:cNvSpPr>
            <p:nvPr/>
          </p:nvSpPr>
          <p:spPr bwMode="auto">
            <a:xfrm>
              <a:off x="3473" y="2633"/>
              <a:ext cx="206" cy="481"/>
            </a:xfrm>
            <a:custGeom>
              <a:avLst/>
              <a:gdLst>
                <a:gd name="T0" fmla="*/ 2 w 411"/>
                <a:gd name="T1" fmla="*/ 117 h 1925"/>
                <a:gd name="T2" fmla="*/ 0 w 411"/>
                <a:gd name="T3" fmla="*/ 106 h 1925"/>
                <a:gd name="T4" fmla="*/ 1 w 411"/>
                <a:gd name="T5" fmla="*/ 91 h 1925"/>
                <a:gd name="T6" fmla="*/ 3 w 411"/>
                <a:gd name="T7" fmla="*/ 71 h 1925"/>
                <a:gd name="T8" fmla="*/ 9 w 411"/>
                <a:gd name="T9" fmla="*/ 51 h 1925"/>
                <a:gd name="T10" fmla="*/ 16 w 411"/>
                <a:gd name="T11" fmla="*/ 31 h 1925"/>
                <a:gd name="T12" fmla="*/ 29 w 411"/>
                <a:gd name="T13" fmla="*/ 14 h 1925"/>
                <a:gd name="T14" fmla="*/ 45 w 411"/>
                <a:gd name="T15" fmla="*/ 3 h 1925"/>
                <a:gd name="T16" fmla="*/ 69 w 411"/>
                <a:gd name="T17" fmla="*/ 0 h 1925"/>
                <a:gd name="T18" fmla="*/ 90 w 411"/>
                <a:gd name="T19" fmla="*/ 3 h 1925"/>
                <a:gd name="T20" fmla="*/ 107 w 411"/>
                <a:gd name="T21" fmla="*/ 10 h 1925"/>
                <a:gd name="T22" fmla="*/ 118 w 411"/>
                <a:gd name="T23" fmla="*/ 22 h 1925"/>
                <a:gd name="T24" fmla="*/ 125 w 411"/>
                <a:gd name="T25" fmla="*/ 38 h 1925"/>
                <a:gd name="T26" fmla="*/ 129 w 411"/>
                <a:gd name="T27" fmla="*/ 57 h 1925"/>
                <a:gd name="T28" fmla="*/ 132 w 411"/>
                <a:gd name="T29" fmla="*/ 80 h 1925"/>
                <a:gd name="T30" fmla="*/ 133 w 411"/>
                <a:gd name="T31" fmla="*/ 104 h 1925"/>
                <a:gd name="T32" fmla="*/ 136 w 411"/>
                <a:gd name="T33" fmla="*/ 130 h 1925"/>
                <a:gd name="T34" fmla="*/ 139 w 411"/>
                <a:gd name="T35" fmla="*/ 187 h 1925"/>
                <a:gd name="T36" fmla="*/ 149 w 411"/>
                <a:gd name="T37" fmla="*/ 297 h 1925"/>
                <a:gd name="T38" fmla="*/ 160 w 411"/>
                <a:gd name="T39" fmla="*/ 443 h 1925"/>
                <a:gd name="T40" fmla="*/ 175 w 411"/>
                <a:gd name="T41" fmla="*/ 611 h 1925"/>
                <a:gd name="T42" fmla="*/ 189 w 411"/>
                <a:gd name="T43" fmla="*/ 779 h 1925"/>
                <a:gd name="T44" fmla="*/ 204 w 411"/>
                <a:gd name="T45" fmla="*/ 935 h 1925"/>
                <a:gd name="T46" fmla="*/ 216 w 411"/>
                <a:gd name="T47" fmla="*/ 1061 h 1925"/>
                <a:gd name="T48" fmla="*/ 227 w 411"/>
                <a:gd name="T49" fmla="*/ 1143 h 1925"/>
                <a:gd name="T50" fmla="*/ 240 w 411"/>
                <a:gd name="T51" fmla="*/ 1201 h 1925"/>
                <a:gd name="T52" fmla="*/ 269 w 411"/>
                <a:gd name="T53" fmla="*/ 1300 h 1925"/>
                <a:gd name="T54" fmla="*/ 306 w 411"/>
                <a:gd name="T55" fmla="*/ 1424 h 1925"/>
                <a:gd name="T56" fmla="*/ 346 w 411"/>
                <a:gd name="T57" fmla="*/ 1560 h 1925"/>
                <a:gd name="T58" fmla="*/ 380 w 411"/>
                <a:gd name="T59" fmla="*/ 1691 h 1925"/>
                <a:gd name="T60" fmla="*/ 404 w 411"/>
                <a:gd name="T61" fmla="*/ 1805 h 1925"/>
                <a:gd name="T62" fmla="*/ 411 w 411"/>
                <a:gd name="T63" fmla="*/ 1887 h 1925"/>
                <a:gd name="T64" fmla="*/ 397 w 411"/>
                <a:gd name="T65" fmla="*/ 1925 h 1925"/>
                <a:gd name="T66" fmla="*/ 363 w 411"/>
                <a:gd name="T67" fmla="*/ 1906 h 1925"/>
                <a:gd name="T68" fmla="*/ 323 w 411"/>
                <a:gd name="T69" fmla="*/ 1844 h 1925"/>
                <a:gd name="T70" fmla="*/ 279 w 411"/>
                <a:gd name="T71" fmla="*/ 1749 h 1925"/>
                <a:gd name="T72" fmla="*/ 236 w 411"/>
                <a:gd name="T73" fmla="*/ 1631 h 1925"/>
                <a:gd name="T74" fmla="*/ 193 w 411"/>
                <a:gd name="T75" fmla="*/ 1503 h 1925"/>
                <a:gd name="T76" fmla="*/ 156 w 411"/>
                <a:gd name="T77" fmla="*/ 1377 h 1925"/>
                <a:gd name="T78" fmla="*/ 125 w 411"/>
                <a:gd name="T79" fmla="*/ 1263 h 1925"/>
                <a:gd name="T80" fmla="*/ 107 w 411"/>
                <a:gd name="T81" fmla="*/ 1173 h 1925"/>
                <a:gd name="T82" fmla="*/ 91 w 411"/>
                <a:gd name="T83" fmla="*/ 1070 h 1925"/>
                <a:gd name="T84" fmla="*/ 76 w 411"/>
                <a:gd name="T85" fmla="*/ 925 h 1925"/>
                <a:gd name="T86" fmla="*/ 58 w 411"/>
                <a:gd name="T87" fmla="*/ 753 h 1925"/>
                <a:gd name="T88" fmla="*/ 42 w 411"/>
                <a:gd name="T89" fmla="*/ 574 h 1925"/>
                <a:gd name="T90" fmla="*/ 26 w 411"/>
                <a:gd name="T91" fmla="*/ 402 h 1925"/>
                <a:gd name="T92" fmla="*/ 14 w 411"/>
                <a:gd name="T93" fmla="*/ 258 h 1925"/>
                <a:gd name="T94" fmla="*/ 4 w 411"/>
                <a:gd name="T95" fmla="*/ 156 h 1925"/>
                <a:gd name="T96" fmla="*/ 2 w 411"/>
                <a:gd name="T97" fmla="*/ 117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 h="1925">
                  <a:moveTo>
                    <a:pt x="2" y="117"/>
                  </a:moveTo>
                  <a:lnTo>
                    <a:pt x="0" y="106"/>
                  </a:lnTo>
                  <a:lnTo>
                    <a:pt x="1" y="91"/>
                  </a:lnTo>
                  <a:lnTo>
                    <a:pt x="3" y="71"/>
                  </a:lnTo>
                  <a:lnTo>
                    <a:pt x="9" y="51"/>
                  </a:lnTo>
                  <a:lnTo>
                    <a:pt x="16" y="31"/>
                  </a:lnTo>
                  <a:lnTo>
                    <a:pt x="29" y="14"/>
                  </a:lnTo>
                  <a:lnTo>
                    <a:pt x="45" y="3"/>
                  </a:lnTo>
                  <a:lnTo>
                    <a:pt x="69" y="0"/>
                  </a:lnTo>
                  <a:lnTo>
                    <a:pt x="90" y="3"/>
                  </a:lnTo>
                  <a:lnTo>
                    <a:pt x="107" y="10"/>
                  </a:lnTo>
                  <a:lnTo>
                    <a:pt x="118" y="22"/>
                  </a:lnTo>
                  <a:lnTo>
                    <a:pt x="125" y="38"/>
                  </a:lnTo>
                  <a:lnTo>
                    <a:pt x="129" y="57"/>
                  </a:lnTo>
                  <a:lnTo>
                    <a:pt x="132" y="80"/>
                  </a:lnTo>
                  <a:lnTo>
                    <a:pt x="133" y="104"/>
                  </a:lnTo>
                  <a:lnTo>
                    <a:pt x="136" y="130"/>
                  </a:lnTo>
                  <a:lnTo>
                    <a:pt x="139" y="187"/>
                  </a:lnTo>
                  <a:lnTo>
                    <a:pt x="149" y="297"/>
                  </a:lnTo>
                  <a:lnTo>
                    <a:pt x="160" y="443"/>
                  </a:lnTo>
                  <a:lnTo>
                    <a:pt x="175" y="611"/>
                  </a:lnTo>
                  <a:lnTo>
                    <a:pt x="189" y="779"/>
                  </a:lnTo>
                  <a:lnTo>
                    <a:pt x="204" y="935"/>
                  </a:lnTo>
                  <a:lnTo>
                    <a:pt x="216" y="1061"/>
                  </a:lnTo>
                  <a:lnTo>
                    <a:pt x="227" y="1143"/>
                  </a:lnTo>
                  <a:lnTo>
                    <a:pt x="240" y="1201"/>
                  </a:lnTo>
                  <a:lnTo>
                    <a:pt x="269" y="1300"/>
                  </a:lnTo>
                  <a:lnTo>
                    <a:pt x="306" y="1424"/>
                  </a:lnTo>
                  <a:lnTo>
                    <a:pt x="346" y="1560"/>
                  </a:lnTo>
                  <a:lnTo>
                    <a:pt x="380" y="1691"/>
                  </a:lnTo>
                  <a:lnTo>
                    <a:pt x="404" y="1805"/>
                  </a:lnTo>
                  <a:lnTo>
                    <a:pt x="411" y="1887"/>
                  </a:lnTo>
                  <a:lnTo>
                    <a:pt x="397" y="1925"/>
                  </a:lnTo>
                  <a:lnTo>
                    <a:pt x="363" y="1906"/>
                  </a:lnTo>
                  <a:lnTo>
                    <a:pt x="323" y="1844"/>
                  </a:lnTo>
                  <a:lnTo>
                    <a:pt x="279" y="1749"/>
                  </a:lnTo>
                  <a:lnTo>
                    <a:pt x="236" y="1631"/>
                  </a:lnTo>
                  <a:lnTo>
                    <a:pt x="193" y="1503"/>
                  </a:lnTo>
                  <a:lnTo>
                    <a:pt x="156" y="1377"/>
                  </a:lnTo>
                  <a:lnTo>
                    <a:pt x="125" y="1263"/>
                  </a:lnTo>
                  <a:lnTo>
                    <a:pt x="107" y="1173"/>
                  </a:lnTo>
                  <a:lnTo>
                    <a:pt x="91" y="1070"/>
                  </a:lnTo>
                  <a:lnTo>
                    <a:pt x="76" y="925"/>
                  </a:lnTo>
                  <a:lnTo>
                    <a:pt x="58" y="753"/>
                  </a:lnTo>
                  <a:lnTo>
                    <a:pt x="42" y="574"/>
                  </a:lnTo>
                  <a:lnTo>
                    <a:pt x="26" y="402"/>
                  </a:lnTo>
                  <a:lnTo>
                    <a:pt x="14" y="258"/>
                  </a:lnTo>
                  <a:lnTo>
                    <a:pt x="4" y="156"/>
                  </a:lnTo>
                  <a:lnTo>
                    <a:pt x="2" y="117"/>
                  </a:lnTo>
                  <a:close/>
                </a:path>
              </a:pathLst>
            </a:custGeom>
            <a:solidFill>
              <a:srgbClr val="E3A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44"/>
            <p:cNvSpPr>
              <a:spLocks/>
            </p:cNvSpPr>
            <p:nvPr/>
          </p:nvSpPr>
          <p:spPr bwMode="auto">
            <a:xfrm>
              <a:off x="3807" y="3295"/>
              <a:ext cx="93" cy="217"/>
            </a:xfrm>
            <a:custGeom>
              <a:avLst/>
              <a:gdLst>
                <a:gd name="T0" fmla="*/ 114 w 188"/>
                <a:gd name="T1" fmla="*/ 801 h 869"/>
                <a:gd name="T2" fmla="*/ 112 w 188"/>
                <a:gd name="T3" fmla="*/ 803 h 869"/>
                <a:gd name="T4" fmla="*/ 108 w 188"/>
                <a:gd name="T5" fmla="*/ 811 h 869"/>
                <a:gd name="T6" fmla="*/ 101 w 188"/>
                <a:gd name="T7" fmla="*/ 822 h 869"/>
                <a:gd name="T8" fmla="*/ 92 w 188"/>
                <a:gd name="T9" fmla="*/ 836 h 869"/>
                <a:gd name="T10" fmla="*/ 81 w 188"/>
                <a:gd name="T11" fmla="*/ 848 h 869"/>
                <a:gd name="T12" fmla="*/ 69 w 188"/>
                <a:gd name="T13" fmla="*/ 860 h 869"/>
                <a:gd name="T14" fmla="*/ 55 w 188"/>
                <a:gd name="T15" fmla="*/ 866 h 869"/>
                <a:gd name="T16" fmla="*/ 40 w 188"/>
                <a:gd name="T17" fmla="*/ 869 h 869"/>
                <a:gd name="T18" fmla="*/ 25 w 188"/>
                <a:gd name="T19" fmla="*/ 861 h 869"/>
                <a:gd name="T20" fmla="*/ 16 w 188"/>
                <a:gd name="T21" fmla="*/ 851 h 869"/>
                <a:gd name="T22" fmla="*/ 8 w 188"/>
                <a:gd name="T23" fmla="*/ 836 h 869"/>
                <a:gd name="T24" fmla="*/ 5 w 188"/>
                <a:gd name="T25" fmla="*/ 818 h 869"/>
                <a:gd name="T26" fmla="*/ 2 w 188"/>
                <a:gd name="T27" fmla="*/ 797 h 869"/>
                <a:gd name="T28" fmla="*/ 2 w 188"/>
                <a:gd name="T29" fmla="*/ 774 h 869"/>
                <a:gd name="T30" fmla="*/ 2 w 188"/>
                <a:gd name="T31" fmla="*/ 749 h 869"/>
                <a:gd name="T32" fmla="*/ 3 w 188"/>
                <a:gd name="T33" fmla="*/ 724 h 869"/>
                <a:gd name="T34" fmla="*/ 5 w 188"/>
                <a:gd name="T35" fmla="*/ 691 h 869"/>
                <a:gd name="T36" fmla="*/ 12 w 188"/>
                <a:gd name="T37" fmla="*/ 650 h 869"/>
                <a:gd name="T38" fmla="*/ 23 w 188"/>
                <a:gd name="T39" fmla="*/ 601 h 869"/>
                <a:gd name="T40" fmla="*/ 35 w 188"/>
                <a:gd name="T41" fmla="*/ 548 h 869"/>
                <a:gd name="T42" fmla="*/ 46 w 188"/>
                <a:gd name="T43" fmla="*/ 488 h 869"/>
                <a:gd name="T44" fmla="*/ 56 w 188"/>
                <a:gd name="T45" fmla="*/ 431 h 869"/>
                <a:gd name="T46" fmla="*/ 62 w 188"/>
                <a:gd name="T47" fmla="*/ 373 h 869"/>
                <a:gd name="T48" fmla="*/ 64 w 188"/>
                <a:gd name="T49" fmla="*/ 319 h 869"/>
                <a:gd name="T50" fmla="*/ 58 w 188"/>
                <a:gd name="T51" fmla="*/ 277 h 869"/>
                <a:gd name="T52" fmla="*/ 46 w 188"/>
                <a:gd name="T53" fmla="*/ 230 h 869"/>
                <a:gd name="T54" fmla="*/ 30 w 188"/>
                <a:gd name="T55" fmla="*/ 178 h 869"/>
                <a:gd name="T56" fmla="*/ 16 w 188"/>
                <a:gd name="T57" fmla="*/ 127 h 869"/>
                <a:gd name="T58" fmla="*/ 4 w 188"/>
                <a:gd name="T59" fmla="*/ 79 h 869"/>
                <a:gd name="T60" fmla="*/ 0 w 188"/>
                <a:gd name="T61" fmla="*/ 40 h 869"/>
                <a:gd name="T62" fmla="*/ 7 w 188"/>
                <a:gd name="T63" fmla="*/ 13 h 869"/>
                <a:gd name="T64" fmla="*/ 30 w 188"/>
                <a:gd name="T65" fmla="*/ 0 h 869"/>
                <a:gd name="T66" fmla="*/ 57 w 188"/>
                <a:gd name="T67" fmla="*/ 3 h 869"/>
                <a:gd name="T68" fmla="*/ 84 w 188"/>
                <a:gd name="T69" fmla="*/ 22 h 869"/>
                <a:gd name="T70" fmla="*/ 109 w 188"/>
                <a:gd name="T71" fmla="*/ 52 h 869"/>
                <a:gd name="T72" fmla="*/ 131 w 188"/>
                <a:gd name="T73" fmla="*/ 96 h 869"/>
                <a:gd name="T74" fmla="*/ 151 w 188"/>
                <a:gd name="T75" fmla="*/ 149 h 869"/>
                <a:gd name="T76" fmla="*/ 167 w 188"/>
                <a:gd name="T77" fmla="*/ 212 h 869"/>
                <a:gd name="T78" fmla="*/ 179 w 188"/>
                <a:gd name="T79" fmla="*/ 280 h 869"/>
                <a:gd name="T80" fmla="*/ 188 w 188"/>
                <a:gd name="T81" fmla="*/ 355 h 869"/>
                <a:gd name="T82" fmla="*/ 188 w 188"/>
                <a:gd name="T83" fmla="*/ 432 h 869"/>
                <a:gd name="T84" fmla="*/ 181 w 188"/>
                <a:gd name="T85" fmla="*/ 509 h 869"/>
                <a:gd name="T86" fmla="*/ 169 w 188"/>
                <a:gd name="T87" fmla="*/ 582 h 869"/>
                <a:gd name="T88" fmla="*/ 155 w 188"/>
                <a:gd name="T89" fmla="*/ 651 h 869"/>
                <a:gd name="T90" fmla="*/ 140 w 188"/>
                <a:gd name="T91" fmla="*/ 709 h 869"/>
                <a:gd name="T92" fmla="*/ 127 w 188"/>
                <a:gd name="T93" fmla="*/ 755 h 869"/>
                <a:gd name="T94" fmla="*/ 117 w 188"/>
                <a:gd name="T95" fmla="*/ 787 h 869"/>
                <a:gd name="T96" fmla="*/ 114 w 188"/>
                <a:gd name="T97" fmla="*/ 80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8" h="869">
                  <a:moveTo>
                    <a:pt x="114" y="801"/>
                  </a:moveTo>
                  <a:lnTo>
                    <a:pt x="112" y="803"/>
                  </a:lnTo>
                  <a:lnTo>
                    <a:pt x="108" y="811"/>
                  </a:lnTo>
                  <a:lnTo>
                    <a:pt x="101" y="822"/>
                  </a:lnTo>
                  <a:lnTo>
                    <a:pt x="92" y="836"/>
                  </a:lnTo>
                  <a:lnTo>
                    <a:pt x="81" y="848"/>
                  </a:lnTo>
                  <a:lnTo>
                    <a:pt x="69" y="860"/>
                  </a:lnTo>
                  <a:lnTo>
                    <a:pt x="55" y="866"/>
                  </a:lnTo>
                  <a:lnTo>
                    <a:pt x="40" y="869"/>
                  </a:lnTo>
                  <a:lnTo>
                    <a:pt x="25" y="861"/>
                  </a:lnTo>
                  <a:lnTo>
                    <a:pt x="16" y="851"/>
                  </a:lnTo>
                  <a:lnTo>
                    <a:pt x="8" y="836"/>
                  </a:lnTo>
                  <a:lnTo>
                    <a:pt x="5" y="818"/>
                  </a:lnTo>
                  <a:lnTo>
                    <a:pt x="2" y="797"/>
                  </a:lnTo>
                  <a:lnTo>
                    <a:pt x="2" y="774"/>
                  </a:lnTo>
                  <a:lnTo>
                    <a:pt x="2" y="749"/>
                  </a:lnTo>
                  <a:lnTo>
                    <a:pt x="3" y="724"/>
                  </a:lnTo>
                  <a:lnTo>
                    <a:pt x="5" y="691"/>
                  </a:lnTo>
                  <a:lnTo>
                    <a:pt x="12" y="650"/>
                  </a:lnTo>
                  <a:lnTo>
                    <a:pt x="23" y="601"/>
                  </a:lnTo>
                  <a:lnTo>
                    <a:pt x="35" y="548"/>
                  </a:lnTo>
                  <a:lnTo>
                    <a:pt x="46" y="488"/>
                  </a:lnTo>
                  <a:lnTo>
                    <a:pt x="56" y="431"/>
                  </a:lnTo>
                  <a:lnTo>
                    <a:pt x="62" y="373"/>
                  </a:lnTo>
                  <a:lnTo>
                    <a:pt x="64" y="319"/>
                  </a:lnTo>
                  <a:lnTo>
                    <a:pt x="58" y="277"/>
                  </a:lnTo>
                  <a:lnTo>
                    <a:pt x="46" y="230"/>
                  </a:lnTo>
                  <a:lnTo>
                    <a:pt x="30" y="178"/>
                  </a:lnTo>
                  <a:lnTo>
                    <a:pt x="16" y="127"/>
                  </a:lnTo>
                  <a:lnTo>
                    <a:pt x="4" y="79"/>
                  </a:lnTo>
                  <a:lnTo>
                    <a:pt x="0" y="40"/>
                  </a:lnTo>
                  <a:lnTo>
                    <a:pt x="7" y="13"/>
                  </a:lnTo>
                  <a:lnTo>
                    <a:pt x="30" y="0"/>
                  </a:lnTo>
                  <a:lnTo>
                    <a:pt x="57" y="3"/>
                  </a:lnTo>
                  <a:lnTo>
                    <a:pt x="84" y="22"/>
                  </a:lnTo>
                  <a:lnTo>
                    <a:pt x="109" y="52"/>
                  </a:lnTo>
                  <a:lnTo>
                    <a:pt x="131" y="96"/>
                  </a:lnTo>
                  <a:lnTo>
                    <a:pt x="151" y="149"/>
                  </a:lnTo>
                  <a:lnTo>
                    <a:pt x="167" y="212"/>
                  </a:lnTo>
                  <a:lnTo>
                    <a:pt x="179" y="280"/>
                  </a:lnTo>
                  <a:lnTo>
                    <a:pt x="188" y="355"/>
                  </a:lnTo>
                  <a:lnTo>
                    <a:pt x="188" y="432"/>
                  </a:lnTo>
                  <a:lnTo>
                    <a:pt x="181" y="509"/>
                  </a:lnTo>
                  <a:lnTo>
                    <a:pt x="169" y="582"/>
                  </a:lnTo>
                  <a:lnTo>
                    <a:pt x="155" y="651"/>
                  </a:lnTo>
                  <a:lnTo>
                    <a:pt x="140" y="709"/>
                  </a:lnTo>
                  <a:lnTo>
                    <a:pt x="127" y="755"/>
                  </a:lnTo>
                  <a:lnTo>
                    <a:pt x="117" y="787"/>
                  </a:lnTo>
                  <a:lnTo>
                    <a:pt x="114" y="801"/>
                  </a:lnTo>
                  <a:close/>
                </a:path>
              </a:pathLst>
            </a:custGeom>
            <a:solidFill>
              <a:srgbClr val="E3A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40"/>
            <p:cNvSpPr>
              <a:spLocks/>
            </p:cNvSpPr>
            <p:nvPr/>
          </p:nvSpPr>
          <p:spPr bwMode="auto">
            <a:xfrm>
              <a:off x="2846" y="2423"/>
              <a:ext cx="473" cy="250"/>
            </a:xfrm>
            <a:custGeom>
              <a:avLst/>
              <a:gdLst>
                <a:gd name="T0" fmla="*/ 892 w 947"/>
                <a:gd name="T1" fmla="*/ 0 h 1001"/>
                <a:gd name="T2" fmla="*/ 947 w 947"/>
                <a:gd name="T3" fmla="*/ 323 h 1001"/>
                <a:gd name="T4" fmla="*/ 185 w 947"/>
                <a:gd name="T5" fmla="*/ 1001 h 1001"/>
                <a:gd name="T6" fmla="*/ 844 w 947"/>
                <a:gd name="T7" fmla="*/ 332 h 1001"/>
                <a:gd name="T8" fmla="*/ 162 w 947"/>
                <a:gd name="T9" fmla="*/ 731 h 1001"/>
                <a:gd name="T10" fmla="*/ 821 w 947"/>
                <a:gd name="T11" fmla="*/ 254 h 1001"/>
                <a:gd name="T12" fmla="*/ 68 w 947"/>
                <a:gd name="T13" fmla="*/ 446 h 1001"/>
                <a:gd name="T14" fmla="*/ 797 w 947"/>
                <a:gd name="T15" fmla="*/ 172 h 1001"/>
                <a:gd name="T16" fmla="*/ 34 w 947"/>
                <a:gd name="T17" fmla="*/ 232 h 1001"/>
                <a:gd name="T18" fmla="*/ 768 w 947"/>
                <a:gd name="T19" fmla="*/ 97 h 1001"/>
                <a:gd name="T20" fmla="*/ 0 w 947"/>
                <a:gd name="T21" fmla="*/ 43 h 1001"/>
                <a:gd name="T22" fmla="*/ 82 w 947"/>
                <a:gd name="T23" fmla="*/ 35 h 1001"/>
                <a:gd name="T24" fmla="*/ 196 w 947"/>
                <a:gd name="T25" fmla="*/ 29 h 1001"/>
                <a:gd name="T26" fmla="*/ 329 w 947"/>
                <a:gd name="T27" fmla="*/ 24 h 1001"/>
                <a:gd name="T28" fmla="*/ 470 w 947"/>
                <a:gd name="T29" fmla="*/ 19 h 1001"/>
                <a:gd name="T30" fmla="*/ 608 w 947"/>
                <a:gd name="T31" fmla="*/ 14 h 1001"/>
                <a:gd name="T32" fmla="*/ 732 w 947"/>
                <a:gd name="T33" fmla="*/ 9 h 1001"/>
                <a:gd name="T34" fmla="*/ 831 w 947"/>
                <a:gd name="T35" fmla="*/ 4 h 1001"/>
                <a:gd name="T36" fmla="*/ 892 w 947"/>
                <a:gd name="T37" fmla="*/ 0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7" h="1001">
                  <a:moveTo>
                    <a:pt x="892" y="0"/>
                  </a:moveTo>
                  <a:lnTo>
                    <a:pt x="947" y="323"/>
                  </a:lnTo>
                  <a:lnTo>
                    <a:pt x="185" y="1001"/>
                  </a:lnTo>
                  <a:lnTo>
                    <a:pt x="844" y="332"/>
                  </a:lnTo>
                  <a:lnTo>
                    <a:pt x="162" y="731"/>
                  </a:lnTo>
                  <a:lnTo>
                    <a:pt x="821" y="254"/>
                  </a:lnTo>
                  <a:lnTo>
                    <a:pt x="68" y="446"/>
                  </a:lnTo>
                  <a:lnTo>
                    <a:pt x="797" y="172"/>
                  </a:lnTo>
                  <a:lnTo>
                    <a:pt x="34" y="232"/>
                  </a:lnTo>
                  <a:lnTo>
                    <a:pt x="768" y="97"/>
                  </a:lnTo>
                  <a:lnTo>
                    <a:pt x="0" y="43"/>
                  </a:lnTo>
                  <a:lnTo>
                    <a:pt x="82" y="35"/>
                  </a:lnTo>
                  <a:lnTo>
                    <a:pt x="196" y="29"/>
                  </a:lnTo>
                  <a:lnTo>
                    <a:pt x="329" y="24"/>
                  </a:lnTo>
                  <a:lnTo>
                    <a:pt x="470" y="19"/>
                  </a:lnTo>
                  <a:lnTo>
                    <a:pt x="608" y="14"/>
                  </a:lnTo>
                  <a:lnTo>
                    <a:pt x="732" y="9"/>
                  </a:lnTo>
                  <a:lnTo>
                    <a:pt x="831" y="4"/>
                  </a:lnTo>
                  <a:lnTo>
                    <a:pt x="892" y="0"/>
                  </a:lnTo>
                  <a:close/>
                </a:path>
              </a:pathLst>
            </a:custGeom>
            <a:solidFill>
              <a:srgbClr val="DED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rot="20729404">
            <a:off x="3280577" y="5389482"/>
            <a:ext cx="1718189" cy="461665"/>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GENESIS</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479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7" name="Picture 3" descr="C:\Users\Steven\Documents\preaching\TRANSPARENCIES\AI designed creation charts\exege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736"/>
            <a:ext cx="8650225" cy="6684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84068"/>
            <a:ext cx="3562538" cy="562213"/>
          </a:xfrm>
          <a:prstGeom prst="cloudCallout">
            <a:avLst>
              <a:gd name="adj1" fmla="val -47805"/>
              <a:gd name="adj2" fmla="val 305086"/>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spc="300" dirty="0" smtClean="0">
                <a:solidFill>
                  <a:srgbClr val="C00000"/>
                </a:solidFill>
              </a:rPr>
              <a:t>Proverbs 30:5, 6</a:t>
            </a:r>
            <a:endParaRPr lang="en-US" b="1" spc="300" dirty="0">
              <a:solidFill>
                <a:srgbClr val="C00000"/>
              </a:solidFill>
            </a:endParaRPr>
          </a:p>
        </p:txBody>
      </p:sp>
      <p:sp>
        <p:nvSpPr>
          <p:cNvPr id="4" name="Rectangle 3"/>
          <p:cNvSpPr/>
          <p:nvPr/>
        </p:nvSpPr>
        <p:spPr>
          <a:xfrm>
            <a:off x="0" y="0"/>
            <a:ext cx="9144000" cy="685800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174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54375"/>
            <a:ext cx="7696200" cy="1470025"/>
          </a:xfrm>
        </p:spPr>
        <p:txBody>
          <a:bodyPr>
            <a:noAutofit/>
          </a:bodyPr>
          <a:lstStyle/>
          <a:p>
            <a:r>
              <a:rPr lang="en-US" dirty="0" smtClean="0">
                <a:latin typeface="Aharoni" pitchFamily="2" charset="-79"/>
                <a:cs typeface="Aharoni" pitchFamily="2" charset="-79"/>
              </a:rPr>
              <a:t>REASONS WHY </a:t>
            </a:r>
            <a:br>
              <a:rPr lang="en-US" dirty="0" smtClean="0">
                <a:latin typeface="Aharoni" pitchFamily="2" charset="-79"/>
                <a:cs typeface="Aharoni" pitchFamily="2" charset="-79"/>
              </a:rPr>
            </a:b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haroni" pitchFamily="2" charset="-79"/>
                <a:cs typeface="Aharoni" pitchFamily="2" charset="-79"/>
              </a:rPr>
              <a:t>THE DAYS OF GENESIS </a:t>
            </a:r>
            <a:r>
              <a:rPr lang="en-US" dirty="0" smtClean="0">
                <a:latin typeface="Aharoni" pitchFamily="2" charset="-79"/>
                <a:cs typeface="Aharoni" pitchFamily="2" charset="-79"/>
              </a:rPr>
              <a:t>ONE MUST BE CONSECUTIVE CALENDAR DAYS</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15382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4" name="TextBox 13"/>
          <p:cNvSpPr txBox="1"/>
          <p:nvPr/>
        </p:nvSpPr>
        <p:spPr>
          <a:xfrm>
            <a:off x="5181600" y="4782622"/>
            <a:ext cx="1219200" cy="519758"/>
          </a:xfrm>
          <a:prstGeom prst="rect">
            <a:avLst/>
          </a:prstGeom>
          <a:noFill/>
        </p:spPr>
        <p:txBody>
          <a:bodyPr wrap="none" rtlCol="0">
            <a:prstTxWarp prst="textPlain">
              <a:avLst/>
            </a:prstTxWarp>
            <a:spAutoFit/>
          </a:bodyPr>
          <a:lstStyle/>
          <a:p>
            <a:r>
              <a:rPr lang="en-US" dirty="0" smtClean="0">
                <a:latin typeface="Aharoni" pitchFamily="2" charset="-79"/>
                <a:cs typeface="Aharoni" pitchFamily="2" charset="-79"/>
              </a:rPr>
              <a:t>DEATH</a:t>
            </a:r>
            <a:endParaRPr lang="en-US" dirty="0">
              <a:latin typeface="Aharoni" pitchFamily="2" charset="-79"/>
              <a:cs typeface="Aharoni" pitchFamily="2" charset="-79"/>
            </a:endParaRPr>
          </a:p>
        </p:txBody>
      </p:sp>
      <p:graphicFrame>
        <p:nvGraphicFramePr>
          <p:cNvPr id="9" name="Table 8"/>
          <p:cNvGraphicFramePr>
            <a:graphicFrameLocks noGrp="1"/>
          </p:cNvGraphicFramePr>
          <p:nvPr>
            <p:extLst>
              <p:ext uri="{D42A27DB-BD31-4B8C-83A1-F6EECF244321}">
                <p14:modId xmlns:p14="http://schemas.microsoft.com/office/powerpoint/2010/main" val="2335504630"/>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5" name="Title 4"/>
          <p:cNvSpPr>
            <a:spLocks noGrp="1"/>
          </p:cNvSpPr>
          <p:nvPr>
            <p:ph type="title"/>
          </p:nvPr>
        </p:nvSpPr>
        <p:spPr>
          <a:xfrm>
            <a:off x="533400" y="76200"/>
            <a:ext cx="8153400" cy="1477962"/>
          </a:xfrm>
        </p:spPr>
        <p:txBody>
          <a:bodyPr>
            <a:normAutofit/>
          </a:bodyPr>
          <a:lstStyle/>
          <a:p>
            <a:r>
              <a:rPr lang="en-US" sz="3600" dirty="0" smtClean="0">
                <a:latin typeface="Bauhaus 93" pitchFamily="82" charset="0"/>
                <a:cs typeface="Aharoni" pitchFamily="2" charset="-79"/>
              </a:rPr>
              <a:t>“By Man Came Death” (1 Cor. 15:21)</a:t>
            </a:r>
            <a:endParaRPr lang="en-US" sz="3600" dirty="0">
              <a:latin typeface="Bauhaus 93" pitchFamily="82" charset="0"/>
              <a:cs typeface="Aharoni" pitchFamily="2" charset="-79"/>
            </a:endParaRPr>
          </a:p>
        </p:txBody>
      </p:sp>
      <p:sp>
        <p:nvSpPr>
          <p:cNvPr id="6" name="TextBox 5"/>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8" name="Straight Arrow Connector 7"/>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13" name="TextBox 12"/>
          <p:cNvSpPr txBox="1"/>
          <p:nvPr/>
        </p:nvSpPr>
        <p:spPr>
          <a:xfrm>
            <a:off x="838200" y="5401270"/>
            <a:ext cx="7543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If each day represents millions of years, then sea creatures, birds and even land animals would have been </a:t>
            </a:r>
            <a:r>
              <a:rPr lang="en-US" sz="2400" b="1" dirty="0" smtClean="0">
                <a:solidFill>
                  <a:srgbClr val="C00000"/>
                </a:solidFill>
                <a:effectLst>
                  <a:outerShdw blurRad="38100" dist="38100" dir="2700000" algn="tl">
                    <a:srgbClr val="000000">
                      <a:alpha val="43137"/>
                    </a:srgbClr>
                  </a:outerShdw>
                </a:effectLst>
              </a:rPr>
              <a:t>existing</a:t>
            </a:r>
            <a:r>
              <a:rPr lang="en-US" sz="2400" dirty="0" smtClean="0">
                <a:solidFill>
                  <a:srgbClr val="C00000"/>
                </a:solidFill>
              </a:rPr>
              <a:t> </a:t>
            </a:r>
            <a:r>
              <a:rPr lang="en-US" sz="2400" dirty="0" smtClean="0"/>
              <a:t>and</a:t>
            </a:r>
            <a:r>
              <a:rPr lang="en-US" sz="2400" dirty="0" smtClean="0">
                <a:solidFill>
                  <a:srgbClr val="C00000"/>
                </a:solidFill>
              </a:rPr>
              <a:t> </a:t>
            </a:r>
            <a:r>
              <a:rPr lang="en-US" sz="2400" b="1" dirty="0" smtClean="0">
                <a:solidFill>
                  <a:srgbClr val="C00000"/>
                </a:solidFill>
                <a:effectLst>
                  <a:outerShdw blurRad="38100" dist="38100" dir="2700000" algn="tl">
                    <a:srgbClr val="000000">
                      <a:alpha val="43137"/>
                    </a:srgbClr>
                  </a:outerShdw>
                </a:effectLst>
              </a:rPr>
              <a:t>dying</a:t>
            </a:r>
            <a:r>
              <a:rPr lang="en-US" sz="2400" dirty="0" smtClean="0">
                <a:effectLst>
                  <a:outerShdw blurRad="38100" dist="38100" dir="2700000" algn="tl">
                    <a:srgbClr val="000000">
                      <a:alpha val="43137"/>
                    </a:srgbClr>
                  </a:outerShdw>
                </a:effectLst>
              </a:rPr>
              <a:t> </a:t>
            </a:r>
            <a:r>
              <a:rPr lang="en-US" sz="2400" dirty="0" smtClean="0"/>
              <a:t>for millions of years before Adam!</a:t>
            </a:r>
            <a:endParaRPr lang="en-US" sz="2400" dirty="0"/>
          </a:p>
        </p:txBody>
      </p:sp>
      <p:cxnSp>
        <p:nvCxnSpPr>
          <p:cNvPr id="16" name="Straight Arrow Connector 15"/>
          <p:cNvCxnSpPr/>
          <p:nvPr/>
        </p:nvCxnSpPr>
        <p:spPr>
          <a:xfrm flipV="1">
            <a:off x="6400800" y="5042501"/>
            <a:ext cx="198120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33400" y="5302380"/>
            <a:ext cx="37863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solidFill>
                  <a:srgbClr val="C00000"/>
                </a:solidFill>
              </a:rPr>
              <a:t>1.</a:t>
            </a:r>
            <a:endParaRPr lang="en-US" sz="2000" dirty="0">
              <a:solidFill>
                <a:srgbClr val="C00000"/>
              </a:solidFill>
            </a:endParaRPr>
          </a:p>
        </p:txBody>
      </p:sp>
    </p:spTree>
    <p:extLst>
      <p:ext uri="{BB962C8B-B14F-4D97-AF65-F5344CB8AC3E}">
        <p14:creationId xmlns:p14="http://schemas.microsoft.com/office/powerpoint/2010/main" val="1054673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382000" cy="1477962"/>
          </a:xfrm>
        </p:spPr>
        <p:txBody>
          <a:bodyPr>
            <a:noAutofit/>
          </a:bodyPr>
          <a:lstStyle/>
          <a:p>
            <a:r>
              <a:rPr lang="en-US" sz="2800" dirty="0" smtClean="0">
                <a:latin typeface="Adobe Garamond Pro Bold" pitchFamily="18" charset="0"/>
              </a:rPr>
              <a:t>“…So the evening and the morning were the first day” (Gen. 1:5)</a:t>
            </a:r>
          </a:p>
        </p:txBody>
      </p:sp>
      <p:sp>
        <p:nvSpPr>
          <p:cNvPr id="13" name="TextBox 12"/>
          <p:cNvSpPr txBox="1"/>
          <p:nvPr/>
        </p:nvSpPr>
        <p:spPr>
          <a:xfrm>
            <a:off x="838200" y="5401270"/>
            <a:ext cx="75438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t>If each day represents millions of years, then we must understand there were </a:t>
            </a:r>
            <a:r>
              <a:rPr lang="en-US" sz="2400" b="1" dirty="0" smtClean="0">
                <a:solidFill>
                  <a:srgbClr val="C00000"/>
                </a:solidFill>
              </a:rPr>
              <a:t>millions of years of darkness along with millions of years of light</a:t>
            </a:r>
            <a:r>
              <a:rPr lang="en-US" sz="2400" dirty="0" smtClean="0"/>
              <a:t> in each day-age!</a:t>
            </a:r>
            <a:endParaRPr lang="en-US" sz="2400" dirty="0"/>
          </a:p>
        </p:txBody>
      </p:sp>
      <p:sp>
        <p:nvSpPr>
          <p:cNvPr id="2" name="TextBox 1"/>
          <p:cNvSpPr txBox="1"/>
          <p:nvPr/>
        </p:nvSpPr>
        <p:spPr>
          <a:xfrm>
            <a:off x="866831" y="4517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1933631"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17" name="TextBox 16"/>
          <p:cNvSpPr txBox="1"/>
          <p:nvPr/>
        </p:nvSpPr>
        <p:spPr>
          <a:xfrm>
            <a:off x="3000431"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18" name="TextBox 17"/>
          <p:cNvSpPr txBox="1"/>
          <p:nvPr/>
        </p:nvSpPr>
        <p:spPr>
          <a:xfrm>
            <a:off x="4114800"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19" name="TextBox 18"/>
          <p:cNvSpPr txBox="1"/>
          <p:nvPr/>
        </p:nvSpPr>
        <p:spPr>
          <a:xfrm>
            <a:off x="5181600"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20" name="TextBox 19"/>
          <p:cNvSpPr txBox="1"/>
          <p:nvPr/>
        </p:nvSpPr>
        <p:spPr>
          <a:xfrm>
            <a:off x="6248400"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sp>
        <p:nvSpPr>
          <p:cNvPr id="21" name="TextBox 20"/>
          <p:cNvSpPr txBox="1"/>
          <p:nvPr/>
        </p:nvSpPr>
        <p:spPr>
          <a:xfrm>
            <a:off x="7315200" y="4495800"/>
            <a:ext cx="1038169" cy="769441"/>
          </a:xfrm>
          <a:prstGeom prst="rect">
            <a:avLst/>
          </a:prstGeom>
          <a:noFill/>
        </p:spPr>
        <p:txBody>
          <a:bodyPr wrap="none" rtlCol="0">
            <a:spAutoFit/>
          </a:bodyPr>
          <a:lstStyle/>
          <a:p>
            <a:r>
              <a:rPr lang="en-US" sz="2200" spc="-150" dirty="0" smtClean="0">
                <a:solidFill>
                  <a:srgbClr val="C00000"/>
                </a:solidFill>
                <a:effectLst>
                  <a:outerShdw blurRad="38100" dist="38100" dir="2700000" algn="tl">
                    <a:srgbClr val="000000">
                      <a:alpha val="43137"/>
                    </a:srgbClr>
                  </a:outerShdw>
                </a:effectLst>
              </a:rPr>
              <a:t>Evening/</a:t>
            </a:r>
            <a:br>
              <a:rPr lang="en-US" sz="2200" spc="-150" dirty="0" smtClean="0">
                <a:solidFill>
                  <a:srgbClr val="C00000"/>
                </a:solidFill>
                <a:effectLst>
                  <a:outerShdw blurRad="38100" dist="38100" dir="2700000" algn="tl">
                    <a:srgbClr val="000000">
                      <a:alpha val="43137"/>
                    </a:srgbClr>
                  </a:outerShdw>
                </a:effectLst>
              </a:rPr>
            </a:br>
            <a:r>
              <a:rPr lang="en-US" sz="2200" spc="-150" dirty="0" smtClean="0">
                <a:solidFill>
                  <a:srgbClr val="C00000"/>
                </a:solidFill>
                <a:effectLst>
                  <a:outerShdw blurRad="38100" dist="38100" dir="2700000" algn="tl">
                    <a:srgbClr val="000000">
                      <a:alpha val="43137"/>
                    </a:srgbClr>
                  </a:outerShdw>
                </a:effectLst>
              </a:rPr>
              <a:t>Morning</a:t>
            </a:r>
            <a:endParaRPr lang="en-US" sz="2200" spc="-150" dirty="0">
              <a:solidFill>
                <a:srgbClr val="C00000"/>
              </a:solidFill>
              <a:effectLst>
                <a:outerShdw blurRad="38100" dist="38100" dir="2700000" algn="tl">
                  <a:srgbClr val="000000">
                    <a:alpha val="43137"/>
                  </a:srgbClr>
                </a:outerShdw>
              </a:effectLst>
            </a:endParaRPr>
          </a:p>
        </p:txBody>
      </p:sp>
      <p:graphicFrame>
        <p:nvGraphicFramePr>
          <p:cNvPr id="16" name="Table 15"/>
          <p:cNvGraphicFramePr>
            <a:graphicFrameLocks noGrp="1"/>
          </p:cNvGraphicFramePr>
          <p:nvPr>
            <p:extLst>
              <p:ext uri="{D42A27DB-BD31-4B8C-83A1-F6EECF244321}">
                <p14:modId xmlns:p14="http://schemas.microsoft.com/office/powerpoint/2010/main" val="3485809673"/>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22" name="TextBox 21"/>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23" name="Straight Arrow Connector 22"/>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25" name="TextBox 24"/>
          <p:cNvSpPr txBox="1"/>
          <p:nvPr/>
        </p:nvSpPr>
        <p:spPr>
          <a:xfrm>
            <a:off x="533400" y="5302380"/>
            <a:ext cx="37863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solidFill>
                  <a:srgbClr val="C00000"/>
                </a:solidFill>
              </a:rPr>
              <a:t>2.</a:t>
            </a:r>
            <a:endParaRPr lang="en-US" sz="2000" dirty="0">
              <a:solidFill>
                <a:srgbClr val="C00000"/>
              </a:solidFill>
            </a:endParaRPr>
          </a:p>
        </p:txBody>
      </p:sp>
    </p:spTree>
    <p:extLst>
      <p:ext uri="{BB962C8B-B14F-4D97-AF65-F5344CB8AC3E}">
        <p14:creationId xmlns:p14="http://schemas.microsoft.com/office/powerpoint/2010/main" val="4240104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2290" name="Picture 2" descr="C:\Users\Steven\AppData\Local\Microsoft\Windows\Temporary Internet Files\Content.IE5\M3OOC1YU\MC90043258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96" y="204819"/>
            <a:ext cx="1066686" cy="10666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609600" y="76200"/>
            <a:ext cx="8077200" cy="1477962"/>
          </a:xfrm>
        </p:spPr>
        <p:txBody>
          <a:bodyPr>
            <a:noAutofit/>
          </a:bodyPr>
          <a:lstStyle/>
          <a:p>
            <a:r>
              <a:rPr lang="en-US" sz="2800" dirty="0" smtClean="0">
                <a:latin typeface="Adobe Garamond Pro Bold" pitchFamily="18" charset="0"/>
              </a:rPr>
              <a:t>“Let there be lights in the firmament…let them be for signs and seasons, and for days and years” (Gen. 1:14)</a:t>
            </a:r>
          </a:p>
        </p:txBody>
      </p:sp>
      <p:sp>
        <p:nvSpPr>
          <p:cNvPr id="13" name="TextBox 12"/>
          <p:cNvSpPr txBox="1"/>
          <p:nvPr/>
        </p:nvSpPr>
        <p:spPr>
          <a:xfrm>
            <a:off x="838200" y="5401270"/>
            <a:ext cx="75438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smtClean="0"/>
              <a:t>If days mean ages, what are “years” and “seasons” supposed to mean?</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3485809673"/>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11" name="TextBox 10"/>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14" name="Straight Arrow Connector 13"/>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9" name="TextBox 8"/>
          <p:cNvSpPr txBox="1"/>
          <p:nvPr/>
        </p:nvSpPr>
        <p:spPr>
          <a:xfrm>
            <a:off x="533400" y="5302380"/>
            <a:ext cx="37863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solidFill>
                  <a:srgbClr val="C00000"/>
                </a:solidFill>
              </a:rPr>
              <a:t>3.</a:t>
            </a:r>
            <a:endParaRPr lang="en-US" sz="2000" dirty="0">
              <a:solidFill>
                <a:srgbClr val="C00000"/>
              </a:solidFill>
            </a:endParaRPr>
          </a:p>
        </p:txBody>
      </p:sp>
    </p:spTree>
    <p:extLst>
      <p:ext uri="{BB962C8B-B14F-4D97-AF65-F5344CB8AC3E}">
        <p14:creationId xmlns:p14="http://schemas.microsoft.com/office/powerpoint/2010/main" val="3914072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p:cNvSpPr/>
          <p:nvPr/>
        </p:nvSpPr>
        <p:spPr>
          <a:xfrm>
            <a:off x="0" y="4114800"/>
            <a:ext cx="91440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3" descr="40 DayMonthYearFLAT72"/>
          <p:cNvPicPr>
            <a:picLocks noChangeArrowheads="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b="60977"/>
          <a:stretch>
            <a:fillRect/>
          </a:stretch>
        </p:blipFill>
        <p:spPr bwMode="auto">
          <a:xfrm>
            <a:off x="0" y="4114800"/>
            <a:ext cx="9144000" cy="2676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485809673"/>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13" name="TextBox 12"/>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14" name="Straight Arrow Connector 13"/>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16" name="Title 4"/>
          <p:cNvSpPr>
            <a:spLocks noGrp="1"/>
          </p:cNvSpPr>
          <p:nvPr>
            <p:ph type="title"/>
          </p:nvPr>
        </p:nvSpPr>
        <p:spPr>
          <a:xfrm>
            <a:off x="457200" y="228600"/>
            <a:ext cx="3352800" cy="1077218"/>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smtClean="0">
                <a:effectLst>
                  <a:outerShdw blurRad="50800" dist="38100" dir="18900000" algn="bl" rotWithShape="0">
                    <a:prstClr val="black">
                      <a:alpha val="40000"/>
                    </a:prstClr>
                  </a:outerShdw>
                </a:effectLst>
                <a:latin typeface="Bauhaus 93" pitchFamily="82" charset="0"/>
              </a:rPr>
              <a:t>WHAT IS </a:t>
            </a:r>
            <a:br>
              <a:rPr lang="en-US" sz="3600" dirty="0" smtClean="0">
                <a:effectLst>
                  <a:outerShdw blurRad="50800" dist="38100" dir="18900000" algn="bl" rotWithShape="0">
                    <a:prstClr val="black">
                      <a:alpha val="40000"/>
                    </a:prstClr>
                  </a:outerShdw>
                </a:effectLst>
                <a:latin typeface="Bauhaus 93" pitchFamily="82" charset="0"/>
              </a:rPr>
            </a:br>
            <a:r>
              <a:rPr lang="en-US" sz="3600" dirty="0" smtClean="0">
                <a:effectLst>
                  <a:outerShdw blurRad="50800" dist="38100" dir="18900000" algn="bl" rotWithShape="0">
                    <a:prstClr val="black">
                      <a:alpha val="40000"/>
                    </a:prstClr>
                  </a:outerShdw>
                </a:effectLst>
                <a:latin typeface="Bauhaus 93" pitchFamily="82" charset="0"/>
              </a:rPr>
              <a:t>THE BASIS</a:t>
            </a:r>
          </a:p>
        </p:txBody>
      </p:sp>
      <p:pic>
        <p:nvPicPr>
          <p:cNvPr id="17" name="Picture 3" descr="C:\Users\Steven\AppData\Local\Microsoft\Windows\Temporary Internet Files\Content.IE5\7VM8RPN4\MC9004326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673" y="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638800" y="228600"/>
            <a:ext cx="3124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rgbClr val="C00000"/>
                </a:solidFill>
                <a:effectLst>
                  <a:outerShdw blurRad="50800" dist="38100" dir="16200000" rotWithShape="0">
                    <a:prstClr val="black">
                      <a:alpha val="40000"/>
                    </a:prstClr>
                  </a:outerShdw>
                </a:effectLst>
                <a:latin typeface="Bauhaus 93" pitchFamily="82" charset="0"/>
                <a:ea typeface="+mj-ea"/>
                <a:cs typeface="+mj-cs"/>
              </a:rPr>
              <a:t>FOR THE SEVEN DAY WEEK?</a:t>
            </a:r>
            <a:endParaRPr lang="en-US" dirty="0">
              <a:solidFill>
                <a:srgbClr val="C000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416871084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0" y="4114800"/>
            <a:ext cx="91440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27" descr="40 DayMonthYearFLAT72"/>
          <p:cNvPicPr>
            <a:picLocks noChangeArrowheads="1"/>
          </p:cNvPicPr>
          <p:nvPr/>
        </p:nvPicPr>
        <p:blipFill rotWithShape="1">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35536" b="37524"/>
          <a:stretch/>
        </p:blipFill>
        <p:spPr bwMode="auto">
          <a:xfrm>
            <a:off x="304800" y="4724400"/>
            <a:ext cx="8534400" cy="18468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128197568"/>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14" name="TextBox 13"/>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15" name="Straight Arrow Connector 14"/>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18" name="Title 4"/>
          <p:cNvSpPr>
            <a:spLocks noGrp="1"/>
          </p:cNvSpPr>
          <p:nvPr>
            <p:ph type="title"/>
          </p:nvPr>
        </p:nvSpPr>
        <p:spPr>
          <a:xfrm>
            <a:off x="457200" y="228600"/>
            <a:ext cx="3352800" cy="1077218"/>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smtClean="0">
                <a:effectLst>
                  <a:outerShdw blurRad="50800" dist="38100" dir="18900000" algn="bl" rotWithShape="0">
                    <a:prstClr val="black">
                      <a:alpha val="40000"/>
                    </a:prstClr>
                  </a:outerShdw>
                </a:effectLst>
                <a:latin typeface="Bauhaus 93" pitchFamily="82" charset="0"/>
              </a:rPr>
              <a:t>WHAT IS </a:t>
            </a:r>
            <a:br>
              <a:rPr lang="en-US" sz="3600" dirty="0" smtClean="0">
                <a:effectLst>
                  <a:outerShdw blurRad="50800" dist="38100" dir="18900000" algn="bl" rotWithShape="0">
                    <a:prstClr val="black">
                      <a:alpha val="40000"/>
                    </a:prstClr>
                  </a:outerShdw>
                </a:effectLst>
                <a:latin typeface="Bauhaus 93" pitchFamily="82" charset="0"/>
              </a:rPr>
            </a:br>
            <a:r>
              <a:rPr lang="en-US" sz="3600" dirty="0" smtClean="0">
                <a:effectLst>
                  <a:outerShdw blurRad="50800" dist="38100" dir="18900000" algn="bl" rotWithShape="0">
                    <a:prstClr val="black">
                      <a:alpha val="40000"/>
                    </a:prstClr>
                  </a:outerShdw>
                </a:effectLst>
                <a:latin typeface="Bauhaus 93" pitchFamily="82" charset="0"/>
              </a:rPr>
              <a:t>THE BASIS</a:t>
            </a:r>
          </a:p>
        </p:txBody>
      </p:sp>
      <p:pic>
        <p:nvPicPr>
          <p:cNvPr id="19" name="Picture 3" descr="C:\Users\Steven\AppData\Local\Microsoft\Windows\Temporary Internet Files\Content.IE5\7VM8RPN4\MC9004326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673" y="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638800" y="228600"/>
            <a:ext cx="3124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rgbClr val="C00000"/>
                </a:solidFill>
                <a:effectLst>
                  <a:outerShdw blurRad="50800" dist="38100" dir="16200000" rotWithShape="0">
                    <a:prstClr val="black">
                      <a:alpha val="40000"/>
                    </a:prstClr>
                  </a:outerShdw>
                </a:effectLst>
                <a:latin typeface="Bauhaus 93" pitchFamily="82" charset="0"/>
                <a:ea typeface="+mj-ea"/>
                <a:cs typeface="+mj-cs"/>
              </a:rPr>
              <a:t>FOR THE SEVEN DAY WEEK?</a:t>
            </a:r>
            <a:endParaRPr lang="en-US" dirty="0">
              <a:solidFill>
                <a:srgbClr val="C000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46596975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ectangle 10"/>
          <p:cNvSpPr/>
          <p:nvPr/>
        </p:nvSpPr>
        <p:spPr>
          <a:xfrm>
            <a:off x="0" y="4114800"/>
            <a:ext cx="91440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051" descr="40 DayMonthYearFLAT72"/>
          <p:cNvPicPr>
            <a:picLocks noChangeArrowheads="1"/>
          </p:cNvPicPr>
          <p:nvPr/>
        </p:nvPicPr>
        <p:blipFill rotWithShape="1">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61257" b="3932"/>
          <a:stretch/>
        </p:blipFill>
        <p:spPr bwMode="auto">
          <a:xfrm>
            <a:off x="0" y="4547461"/>
            <a:ext cx="9144000" cy="23867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2422724372"/>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15" name="TextBox 14"/>
          <p:cNvSpPr txBox="1"/>
          <p:nvPr/>
        </p:nvSpPr>
        <p:spPr>
          <a:xfrm>
            <a:off x="2213446" y="1367135"/>
            <a:ext cx="4796954" cy="461665"/>
          </a:xfrm>
          <a:prstGeom prst="rect">
            <a:avLst/>
          </a:prstGeom>
          <a:noFill/>
        </p:spPr>
        <p:txBody>
          <a:bodyPr wrap="none" rtlCol="0">
            <a:spAutoFit/>
          </a:bodyPr>
          <a:lstStyle/>
          <a:p>
            <a:r>
              <a:rPr lang="en-US" sz="2400" i="1" dirty="0" smtClean="0"/>
              <a:t>Cannot be reconciled with long ages!</a:t>
            </a:r>
            <a:endParaRPr lang="en-US" sz="2400" i="1" dirty="0"/>
          </a:p>
        </p:txBody>
      </p:sp>
      <p:cxnSp>
        <p:nvCxnSpPr>
          <p:cNvPr id="16" name="Straight Arrow Connector 15"/>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18" name="Title 4"/>
          <p:cNvSpPr>
            <a:spLocks noGrp="1"/>
          </p:cNvSpPr>
          <p:nvPr>
            <p:ph type="title"/>
          </p:nvPr>
        </p:nvSpPr>
        <p:spPr>
          <a:xfrm>
            <a:off x="457200" y="228600"/>
            <a:ext cx="3352800" cy="1077218"/>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smtClean="0">
                <a:effectLst>
                  <a:outerShdw blurRad="50800" dist="38100" dir="18900000" algn="bl" rotWithShape="0">
                    <a:prstClr val="black">
                      <a:alpha val="40000"/>
                    </a:prstClr>
                  </a:outerShdw>
                </a:effectLst>
                <a:latin typeface="Bauhaus 93" pitchFamily="82" charset="0"/>
              </a:rPr>
              <a:t>WHAT IS </a:t>
            </a:r>
            <a:br>
              <a:rPr lang="en-US" sz="3600" dirty="0" smtClean="0">
                <a:effectLst>
                  <a:outerShdw blurRad="50800" dist="38100" dir="18900000" algn="bl" rotWithShape="0">
                    <a:prstClr val="black">
                      <a:alpha val="40000"/>
                    </a:prstClr>
                  </a:outerShdw>
                </a:effectLst>
                <a:latin typeface="Bauhaus 93" pitchFamily="82" charset="0"/>
              </a:rPr>
            </a:br>
            <a:r>
              <a:rPr lang="en-US" sz="3600" dirty="0" smtClean="0">
                <a:effectLst>
                  <a:outerShdw blurRad="50800" dist="38100" dir="18900000" algn="bl" rotWithShape="0">
                    <a:prstClr val="black">
                      <a:alpha val="40000"/>
                    </a:prstClr>
                  </a:outerShdw>
                </a:effectLst>
                <a:latin typeface="Bauhaus 93" pitchFamily="82" charset="0"/>
              </a:rPr>
              <a:t>THE BASIS</a:t>
            </a:r>
          </a:p>
        </p:txBody>
      </p:sp>
      <p:pic>
        <p:nvPicPr>
          <p:cNvPr id="19" name="Picture 3" descr="C:\Users\Steven\AppData\Local\Microsoft\Windows\Temporary Internet Files\Content.IE5\7VM8RPN4\MC90043266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673" y="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638800" y="228600"/>
            <a:ext cx="3124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rgbClr val="C00000"/>
                </a:solidFill>
                <a:effectLst>
                  <a:outerShdw blurRad="50800" dist="38100" dir="16200000" rotWithShape="0">
                    <a:prstClr val="black">
                      <a:alpha val="40000"/>
                    </a:prstClr>
                  </a:outerShdw>
                </a:effectLst>
                <a:latin typeface="Bauhaus 93" pitchFamily="82" charset="0"/>
                <a:ea typeface="+mj-ea"/>
                <a:cs typeface="+mj-cs"/>
              </a:rPr>
              <a:t>FOR THE SEVEN DAY WEEK?</a:t>
            </a:r>
            <a:endParaRPr lang="en-US" dirty="0">
              <a:solidFill>
                <a:srgbClr val="C00000"/>
              </a:solidFill>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8930257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ectangle 10"/>
          <p:cNvSpPr/>
          <p:nvPr/>
        </p:nvSpPr>
        <p:spPr>
          <a:xfrm>
            <a:off x="0" y="4114800"/>
            <a:ext cx="9144000" cy="274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13" name="Title 4"/>
          <p:cNvSpPr>
            <a:spLocks noGrp="1"/>
          </p:cNvSpPr>
          <p:nvPr>
            <p:ph type="title"/>
          </p:nvPr>
        </p:nvSpPr>
        <p:spPr>
          <a:xfrm>
            <a:off x="457200" y="228600"/>
            <a:ext cx="3352800" cy="1077218"/>
          </a:xfrm>
        </p:spPr>
        <p:style>
          <a:lnRef idx="2">
            <a:schemeClr val="accent2"/>
          </a:lnRef>
          <a:fillRef idx="1">
            <a:schemeClr val="lt1"/>
          </a:fillRef>
          <a:effectRef idx="0">
            <a:schemeClr val="accent2"/>
          </a:effectRef>
          <a:fontRef idx="minor">
            <a:schemeClr val="dk1"/>
          </a:fontRef>
        </p:style>
        <p:txBody>
          <a:bodyPr>
            <a:noAutofit/>
          </a:bodyPr>
          <a:lstStyle/>
          <a:p>
            <a:r>
              <a:rPr lang="en-US" sz="3600" dirty="0" smtClean="0">
                <a:effectLst>
                  <a:outerShdw blurRad="50800" dist="38100" dir="18900000" algn="bl" rotWithShape="0">
                    <a:prstClr val="black">
                      <a:alpha val="40000"/>
                    </a:prstClr>
                  </a:outerShdw>
                </a:effectLst>
                <a:latin typeface="Bauhaus 93" pitchFamily="82" charset="0"/>
              </a:rPr>
              <a:t>WHAT IS </a:t>
            </a:r>
            <a:br>
              <a:rPr lang="en-US" sz="3600" dirty="0" smtClean="0">
                <a:effectLst>
                  <a:outerShdw blurRad="50800" dist="38100" dir="18900000" algn="bl" rotWithShape="0">
                    <a:prstClr val="black">
                      <a:alpha val="40000"/>
                    </a:prstClr>
                  </a:outerShdw>
                </a:effectLst>
                <a:latin typeface="Bauhaus 93" pitchFamily="82" charset="0"/>
              </a:rPr>
            </a:br>
            <a:r>
              <a:rPr lang="en-US" sz="3600" dirty="0" smtClean="0">
                <a:effectLst>
                  <a:outerShdw blurRad="50800" dist="38100" dir="18900000" algn="bl" rotWithShape="0">
                    <a:prstClr val="black">
                      <a:alpha val="40000"/>
                    </a:prstClr>
                  </a:outerShdw>
                </a:effectLst>
                <a:latin typeface="Bauhaus 93" pitchFamily="82" charset="0"/>
              </a:rPr>
              <a:t>THE BASIS</a:t>
            </a:r>
          </a:p>
        </p:txBody>
      </p:sp>
      <p:graphicFrame>
        <p:nvGraphicFramePr>
          <p:cNvPr id="14" name="Table 13"/>
          <p:cNvGraphicFramePr>
            <a:graphicFrameLocks noGrp="1"/>
          </p:cNvGraphicFramePr>
          <p:nvPr>
            <p:extLst>
              <p:ext uri="{D42A27DB-BD31-4B8C-83A1-F6EECF244321}">
                <p14:modId xmlns:p14="http://schemas.microsoft.com/office/powerpoint/2010/main" val="1450516553"/>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15" name="TextBox 14"/>
          <p:cNvSpPr txBox="1"/>
          <p:nvPr/>
        </p:nvSpPr>
        <p:spPr>
          <a:xfrm>
            <a:off x="2213446" y="1367135"/>
            <a:ext cx="4796954" cy="461665"/>
          </a:xfrm>
          <a:prstGeom prst="rect">
            <a:avLst/>
          </a:prstGeom>
          <a:noFill/>
        </p:spPr>
        <p:txBody>
          <a:bodyPr wrap="none" rtlCol="0">
            <a:spAutoFit/>
          </a:bodyPr>
          <a:lstStyle/>
          <a:p>
            <a:r>
              <a:rPr lang="en-US" sz="2400" i="1" dirty="0" smtClean="0">
                <a:solidFill>
                  <a:prstClr val="black"/>
                </a:solidFill>
              </a:rPr>
              <a:t>Cannot be reconciled with long ages!</a:t>
            </a:r>
            <a:endParaRPr lang="en-US" sz="2400" i="1" dirty="0">
              <a:solidFill>
                <a:prstClr val="black"/>
              </a:solidFill>
            </a:endParaRPr>
          </a:p>
        </p:txBody>
      </p:sp>
      <p:cxnSp>
        <p:nvCxnSpPr>
          <p:cNvPr id="16" name="Straight Arrow Connector 15"/>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7" name="TextBox 16"/>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pic>
        <p:nvPicPr>
          <p:cNvPr id="11266" name="Picture 2" descr="C:\Users\Steven\AppData\Local\Microsoft\Windows\Temporary Internet Files\Content.IE5\PZ8YBQ03\MP9003848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800600"/>
            <a:ext cx="2133600" cy="1558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24200" y="4572000"/>
            <a:ext cx="5257800" cy="2145268"/>
          </a:xfrm>
          <a:prstGeom prst="wedgeRoundRectCallout">
            <a:avLst>
              <a:gd name="adj1" fmla="val -62690"/>
              <a:gd name="adj2" fmla="val -4687"/>
              <a:gd name="adj3" fmla="val 16667"/>
            </a:avLst>
          </a:prstGeom>
          <a:solidFill>
            <a:srgbClr val="FFFF00"/>
          </a:solidFill>
          <a:ln>
            <a:solidFill>
              <a:srgbClr val="C0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a:t>‘It is a sign between Me and the children of Israel forever; for in six days the LORD made the heavens and the earth, and on the seventh day He rested and was refreshed</a:t>
            </a:r>
            <a:r>
              <a:rPr lang="en-US" sz="2400" dirty="0" smtClean="0"/>
              <a:t>.’"</a:t>
            </a:r>
            <a:endParaRPr lang="en-US" sz="2400" dirty="0"/>
          </a:p>
        </p:txBody>
      </p:sp>
      <p:sp>
        <p:nvSpPr>
          <p:cNvPr id="3" name="TextBox 2"/>
          <p:cNvSpPr txBox="1"/>
          <p:nvPr/>
        </p:nvSpPr>
        <p:spPr>
          <a:xfrm>
            <a:off x="1115878" y="6347936"/>
            <a:ext cx="1905778" cy="369332"/>
          </a:xfrm>
          <a:prstGeom prst="rect">
            <a:avLst/>
          </a:prstGeom>
          <a:noFill/>
        </p:spPr>
        <p:txBody>
          <a:bodyPr wrap="none" rtlCol="0">
            <a:spAutoFit/>
          </a:bodyPr>
          <a:lstStyle/>
          <a:p>
            <a:r>
              <a:rPr lang="en-US" b="1" spc="300" dirty="0" smtClean="0"/>
              <a:t>Exodus 31:17</a:t>
            </a:r>
            <a:endParaRPr lang="en-US" b="1" spc="300" dirty="0"/>
          </a:p>
        </p:txBody>
      </p:sp>
      <p:pic>
        <p:nvPicPr>
          <p:cNvPr id="11267" name="Picture 3" descr="C:\Users\Steven\AppData\Local\Microsoft\Windows\Temporary Internet Files\Content.IE5\7VM8RPN4\MC9004326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673" y="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228600"/>
            <a:ext cx="31242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rgbClr val="C00000"/>
                </a:solidFill>
                <a:effectLst>
                  <a:outerShdw blurRad="50800" dist="38100" dir="16200000" rotWithShape="0">
                    <a:prstClr val="black">
                      <a:alpha val="40000"/>
                    </a:prstClr>
                  </a:outerShdw>
                </a:effectLst>
                <a:latin typeface="Bauhaus 93" pitchFamily="82" charset="0"/>
                <a:ea typeface="+mj-ea"/>
                <a:cs typeface="+mj-cs"/>
              </a:rPr>
              <a:t>FOR THE SEVEN DAY WEEK?</a:t>
            </a:r>
            <a:endParaRPr lang="en-US" dirty="0">
              <a:solidFill>
                <a:srgbClr val="C00000"/>
              </a:solidFill>
              <a:effectLst>
                <a:outerShdw blurRad="50800" dist="38100" dir="16200000" rotWithShape="0">
                  <a:prstClr val="black">
                    <a:alpha val="40000"/>
                  </a:prstClr>
                </a:outerShdw>
              </a:effectLst>
            </a:endParaRPr>
          </a:p>
        </p:txBody>
      </p:sp>
      <p:sp>
        <p:nvSpPr>
          <p:cNvPr id="18" name="TextBox 17"/>
          <p:cNvSpPr txBox="1"/>
          <p:nvPr/>
        </p:nvSpPr>
        <p:spPr>
          <a:xfrm>
            <a:off x="446693" y="4800600"/>
            <a:ext cx="37863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solidFill>
                  <a:srgbClr val="C00000"/>
                </a:solidFill>
              </a:rPr>
              <a:t>4.</a:t>
            </a:r>
            <a:endParaRPr lang="en-US" sz="2000" dirty="0">
              <a:solidFill>
                <a:srgbClr val="C00000"/>
              </a:solidFill>
            </a:endParaRPr>
          </a:p>
        </p:txBody>
      </p:sp>
    </p:spTree>
    <p:extLst>
      <p:ext uri="{BB962C8B-B14F-4D97-AF65-F5344CB8AC3E}">
        <p14:creationId xmlns:p14="http://schemas.microsoft.com/office/powerpoint/2010/main" val="2053690697"/>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76200"/>
            <a:ext cx="8382000" cy="1477962"/>
          </a:xfrm>
        </p:spPr>
        <p:txBody>
          <a:bodyPr>
            <a:noAutofit/>
          </a:bodyPr>
          <a:lstStyle/>
          <a:p>
            <a:r>
              <a:rPr lang="en-US" sz="2800" dirty="0" smtClean="0">
                <a:latin typeface="Adobe Garamond Pro Bold" pitchFamily="18" charset="0"/>
              </a:rPr>
              <a:t>“But </a:t>
            </a:r>
            <a:r>
              <a:rPr lang="en-US" sz="2800" dirty="0">
                <a:latin typeface="Adobe Garamond Pro Bold" pitchFamily="18" charset="0"/>
              </a:rPr>
              <a:t>from the beginning of the creation, God ‘made them male and female</a:t>
            </a:r>
            <a:r>
              <a:rPr lang="en-US" sz="2800" dirty="0" smtClean="0">
                <a:latin typeface="Adobe Garamond Pro Bold" pitchFamily="18" charset="0"/>
              </a:rPr>
              <a:t>.’”</a:t>
            </a:r>
            <a:r>
              <a:rPr lang="en-US" sz="2800" dirty="0">
                <a:latin typeface="Adobe Garamond Pro Bold" pitchFamily="18" charset="0"/>
              </a:rPr>
              <a:t/>
            </a:r>
            <a:br>
              <a:rPr lang="en-US" sz="2800" dirty="0">
                <a:latin typeface="Adobe Garamond Pro Bold" pitchFamily="18" charset="0"/>
              </a:rPr>
            </a:br>
            <a:r>
              <a:rPr lang="en-US" sz="2800" dirty="0" smtClean="0">
                <a:latin typeface="Adobe Garamond Pro Bold" pitchFamily="18" charset="0"/>
              </a:rPr>
              <a:t>(Mark 10:6)</a:t>
            </a:r>
          </a:p>
        </p:txBody>
      </p:sp>
      <p:sp>
        <p:nvSpPr>
          <p:cNvPr id="13" name="TextBox 12"/>
          <p:cNvSpPr txBox="1"/>
          <p:nvPr/>
        </p:nvSpPr>
        <p:spPr>
          <a:xfrm>
            <a:off x="838200" y="5401270"/>
            <a:ext cx="754380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solidFill>
                  <a:prstClr val="black"/>
                </a:solidFill>
              </a:rPr>
              <a:t>If each day were an age, man and woman would be placed at the end of creation, not the beginning!</a:t>
            </a:r>
            <a:endParaRPr lang="en-US" sz="2400" dirty="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887178953"/>
              </p:ext>
            </p:extLst>
          </p:nvPr>
        </p:nvGraphicFramePr>
        <p:xfrm>
          <a:off x="838200" y="2362200"/>
          <a:ext cx="7543802" cy="2174240"/>
        </p:xfrm>
        <a:graphic>
          <a:graphicData uri="http://schemas.openxmlformats.org/drawingml/2006/table">
            <a:tbl>
              <a:tblPr firstRow="1" bandRow="1">
                <a:tableStyleId>{073A0DAA-6AF3-43AB-8588-CEC1D06C72B9}</a:tableStyleId>
              </a:tblPr>
              <a:tblGrid>
                <a:gridCol w="1077686"/>
                <a:gridCol w="1077686"/>
                <a:gridCol w="1077686"/>
                <a:gridCol w="1077686"/>
                <a:gridCol w="1077686"/>
                <a:gridCol w="1077686"/>
                <a:gridCol w="1077686"/>
              </a:tblGrid>
              <a:tr h="985520">
                <a:tc>
                  <a:txBody>
                    <a:bodyPr/>
                    <a:lstStyle/>
                    <a:p>
                      <a:pPr algn="ctr"/>
                      <a:r>
                        <a:rPr lang="en-US" dirty="0" smtClean="0"/>
                        <a:t>Day 1</a:t>
                      </a:r>
                      <a:endParaRPr lang="en-US" dirty="0"/>
                    </a:p>
                  </a:txBody>
                  <a:tcPr marL="45720" marR="45720" anchor="ctr"/>
                </a:tc>
                <a:tc>
                  <a:txBody>
                    <a:bodyPr/>
                    <a:lstStyle/>
                    <a:p>
                      <a:pPr algn="ctr"/>
                      <a:r>
                        <a:rPr lang="en-US" dirty="0" smtClean="0"/>
                        <a:t>Day 2</a:t>
                      </a:r>
                      <a:endParaRPr lang="en-US" dirty="0"/>
                    </a:p>
                  </a:txBody>
                  <a:tcPr marL="45720" marR="45720" anchor="ctr"/>
                </a:tc>
                <a:tc>
                  <a:txBody>
                    <a:bodyPr/>
                    <a:lstStyle/>
                    <a:p>
                      <a:pPr algn="ctr"/>
                      <a:r>
                        <a:rPr lang="en-US" dirty="0" smtClean="0"/>
                        <a:t>Day 3</a:t>
                      </a:r>
                      <a:endParaRPr lang="en-US" dirty="0"/>
                    </a:p>
                  </a:txBody>
                  <a:tcPr marL="45720" marR="45720" anchor="ctr"/>
                </a:tc>
                <a:tc>
                  <a:txBody>
                    <a:bodyPr/>
                    <a:lstStyle/>
                    <a:p>
                      <a:pPr algn="ctr"/>
                      <a:r>
                        <a:rPr lang="en-US" dirty="0" smtClean="0"/>
                        <a:t>Day 4</a:t>
                      </a:r>
                      <a:endParaRPr lang="en-US" dirty="0"/>
                    </a:p>
                  </a:txBody>
                  <a:tcPr marL="45720" marR="45720" anchor="ctr"/>
                </a:tc>
                <a:tc>
                  <a:txBody>
                    <a:bodyPr/>
                    <a:lstStyle/>
                    <a:p>
                      <a:pPr algn="ctr"/>
                      <a:r>
                        <a:rPr lang="en-US" dirty="0" smtClean="0"/>
                        <a:t>Day 5</a:t>
                      </a:r>
                      <a:endParaRPr lang="en-US" dirty="0"/>
                    </a:p>
                  </a:txBody>
                  <a:tcPr marL="45720" marR="45720" anchor="ctr"/>
                </a:tc>
                <a:tc>
                  <a:txBody>
                    <a:bodyPr/>
                    <a:lstStyle/>
                    <a:p>
                      <a:pPr algn="ctr"/>
                      <a:r>
                        <a:rPr lang="en-US" dirty="0" smtClean="0"/>
                        <a:t>Day 6</a:t>
                      </a:r>
                      <a:endParaRPr lang="en-US" dirty="0"/>
                    </a:p>
                  </a:txBody>
                  <a:tcPr marL="45720" marR="45720" anchor="ctr"/>
                </a:tc>
                <a:tc>
                  <a:txBody>
                    <a:bodyPr/>
                    <a:lstStyle/>
                    <a:p>
                      <a:pPr algn="ctr"/>
                      <a:r>
                        <a:rPr lang="en-US" dirty="0" smtClean="0"/>
                        <a:t>Day 7</a:t>
                      </a:r>
                      <a:endParaRPr lang="en-US" dirty="0"/>
                    </a:p>
                  </a:txBody>
                  <a:tcPr marL="45720" marR="45720" anchor="ctr"/>
                </a:tc>
              </a:tr>
              <a:tr h="985520">
                <a:tc>
                  <a:txBody>
                    <a:bodyPr/>
                    <a:lstStyle/>
                    <a:p>
                      <a:pPr algn="ctr"/>
                      <a:r>
                        <a:rPr lang="en-US" dirty="0" smtClean="0"/>
                        <a:t>Light</a:t>
                      </a:r>
                      <a:endParaRPr lang="en-US" dirty="0"/>
                    </a:p>
                  </a:txBody>
                  <a:tcPr marL="45720" marR="45720" anchor="ctr"/>
                </a:tc>
                <a:tc>
                  <a:txBody>
                    <a:bodyPr/>
                    <a:lstStyle/>
                    <a:p>
                      <a:pPr algn="ctr"/>
                      <a:r>
                        <a:rPr lang="en-US" dirty="0" smtClean="0"/>
                        <a:t>Division of waters</a:t>
                      </a:r>
                      <a:endParaRPr lang="en-US" dirty="0"/>
                    </a:p>
                  </a:txBody>
                  <a:tcPr marL="45720" marR="45720" anchor="ctr"/>
                </a:tc>
                <a:tc>
                  <a:txBody>
                    <a:bodyPr/>
                    <a:lstStyle/>
                    <a:p>
                      <a:pPr algn="ctr"/>
                      <a:r>
                        <a:rPr lang="en-US" dirty="0" smtClean="0"/>
                        <a:t>Dry land,</a:t>
                      </a:r>
                      <a:r>
                        <a:rPr lang="en-US" baseline="0" dirty="0" smtClean="0"/>
                        <a:t> grass, herb, fruit</a:t>
                      </a:r>
                      <a:endParaRPr lang="en-US" dirty="0"/>
                    </a:p>
                  </a:txBody>
                  <a:tcPr marL="45720" marR="45720" anchor="ctr"/>
                </a:tc>
                <a:tc>
                  <a:txBody>
                    <a:bodyPr/>
                    <a:lstStyle/>
                    <a:p>
                      <a:pPr algn="ctr"/>
                      <a:r>
                        <a:rPr lang="en-US" dirty="0" smtClean="0"/>
                        <a:t>Sun,</a:t>
                      </a:r>
                      <a:r>
                        <a:rPr lang="en-US" baseline="0" dirty="0" smtClean="0"/>
                        <a:t> moon, stars</a:t>
                      </a:r>
                      <a:endParaRPr lang="en-US" dirty="0"/>
                    </a:p>
                  </a:txBody>
                  <a:tcPr marL="45720" marR="45720" anchor="ctr"/>
                </a:tc>
                <a:tc>
                  <a:txBody>
                    <a:bodyPr/>
                    <a:lstStyle/>
                    <a:p>
                      <a:pPr algn="ctr"/>
                      <a:r>
                        <a:rPr lang="en-US" dirty="0" smtClean="0"/>
                        <a:t>Sea and air creatures</a:t>
                      </a:r>
                      <a:endParaRPr lang="en-US" dirty="0"/>
                    </a:p>
                  </a:txBody>
                  <a:tcPr marL="45720" marR="45720" anchor="ctr"/>
                </a:tc>
                <a:tc>
                  <a:txBody>
                    <a:bodyPr/>
                    <a:lstStyle/>
                    <a:p>
                      <a:pPr algn="ctr"/>
                      <a:r>
                        <a:rPr lang="en-US" dirty="0" smtClean="0"/>
                        <a:t>Land creatures, man, woman</a:t>
                      </a:r>
                      <a:endParaRPr lang="en-US" dirty="0"/>
                    </a:p>
                  </a:txBody>
                  <a:tcPr marL="45720" marR="45720" anchor="ctr"/>
                </a:tc>
                <a:tc>
                  <a:txBody>
                    <a:bodyPr/>
                    <a:lstStyle/>
                    <a:p>
                      <a:pPr algn="ctr"/>
                      <a:r>
                        <a:rPr lang="en-US" dirty="0" smtClean="0"/>
                        <a:t>Rest</a:t>
                      </a:r>
                      <a:endParaRPr lang="en-US" dirty="0"/>
                    </a:p>
                  </a:txBody>
                  <a:tcPr marL="45720" marR="45720" anchor="ctr"/>
                </a:tc>
              </a:tr>
            </a:tbl>
          </a:graphicData>
        </a:graphic>
      </p:graphicFrame>
      <p:sp>
        <p:nvSpPr>
          <p:cNvPr id="22" name="TextBox 21"/>
          <p:cNvSpPr txBox="1"/>
          <p:nvPr/>
        </p:nvSpPr>
        <p:spPr>
          <a:xfrm>
            <a:off x="2213446" y="1367135"/>
            <a:ext cx="4796954" cy="461665"/>
          </a:xfrm>
          <a:prstGeom prst="rect">
            <a:avLst/>
          </a:prstGeom>
          <a:noFill/>
        </p:spPr>
        <p:txBody>
          <a:bodyPr wrap="none" rtlCol="0">
            <a:spAutoFit/>
          </a:bodyPr>
          <a:lstStyle/>
          <a:p>
            <a:r>
              <a:rPr lang="en-US" sz="2400" i="1" dirty="0" smtClean="0">
                <a:solidFill>
                  <a:prstClr val="black"/>
                </a:solidFill>
              </a:rPr>
              <a:t>Cannot be reconciled with long ages!</a:t>
            </a:r>
            <a:endParaRPr lang="en-US" sz="2400" i="1" dirty="0">
              <a:solidFill>
                <a:prstClr val="black"/>
              </a:solidFill>
            </a:endParaRPr>
          </a:p>
        </p:txBody>
      </p:sp>
      <p:cxnSp>
        <p:nvCxnSpPr>
          <p:cNvPr id="23" name="Straight Arrow Connector 22"/>
          <p:cNvCxnSpPr/>
          <p:nvPr/>
        </p:nvCxnSpPr>
        <p:spPr>
          <a:xfrm>
            <a:off x="838200" y="3276600"/>
            <a:ext cx="7543800" cy="0"/>
          </a:xfrm>
          <a:prstGeom prst="straightConnector1">
            <a:avLst/>
          </a:prstGeom>
          <a:ln w="111125">
            <a:gradFill flip="none" rotWithShape="1">
              <a:gsLst>
                <a:gs pos="0">
                  <a:schemeClr val="accent4">
                    <a:lumMod val="50000"/>
                  </a:schemeClr>
                </a:gs>
                <a:gs pos="50000">
                  <a:schemeClr val="accent4">
                    <a:alpha val="68000"/>
                    <a:lumMod val="100000"/>
                  </a:schemeClr>
                </a:gs>
                <a:gs pos="100000">
                  <a:schemeClr val="accent4">
                    <a:lumMod val="40000"/>
                    <a:lumOff val="60000"/>
                  </a:schemeClr>
                </a:gs>
              </a:gsLst>
              <a:path path="rect">
                <a:fillToRect l="100000" t="100000"/>
              </a:path>
              <a:tileRect r="-100000" b="-100000"/>
            </a:gradFill>
            <a:tailEnd type="stealth"/>
          </a:ln>
          <a:effectLst>
            <a:outerShdw blurRad="50800" dist="76200" dir="8100000" algn="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1143000" y="1905000"/>
            <a:ext cx="6705600" cy="445532"/>
          </a:xfrm>
          <a:prstGeom prst="rect">
            <a:avLst/>
          </a:prstGeom>
          <a:noFill/>
        </p:spPr>
        <p:txBody>
          <a:bodyPr wrap="none" rtlCol="0">
            <a:prstTxWarp prst="textPlain">
              <a:avLst/>
            </a:prstTxWarp>
            <a:spAutoFit/>
          </a:bodyPr>
          <a:lstStyle/>
          <a:p>
            <a:r>
              <a:rPr lang="en-US" i="1" dirty="0" smtClean="0">
                <a:solidFill>
                  <a:srgbClr val="C00000"/>
                </a:solidFill>
                <a:latin typeface="Bell MT" pitchFamily="18" charset="0"/>
              </a:rPr>
              <a:t>Millions  of Years</a:t>
            </a:r>
            <a:endParaRPr lang="en-US" i="1" dirty="0">
              <a:solidFill>
                <a:srgbClr val="C00000"/>
              </a:solidFill>
              <a:latin typeface="Bell MT" pitchFamily="18" charset="0"/>
            </a:endParaRPr>
          </a:p>
        </p:txBody>
      </p:sp>
      <p:sp>
        <p:nvSpPr>
          <p:cNvPr id="3" name="TextBox 2"/>
          <p:cNvSpPr txBox="1"/>
          <p:nvPr/>
        </p:nvSpPr>
        <p:spPr>
          <a:xfrm>
            <a:off x="838200" y="4686968"/>
            <a:ext cx="4989764" cy="369332"/>
          </a:xfrm>
          <a:prstGeom prst="rect">
            <a:avLst/>
          </a:prstGeom>
          <a:noFill/>
        </p:spPr>
        <p:txBody>
          <a:bodyPr wrap="none" rtlCol="0">
            <a:spAutoFit/>
          </a:bodyPr>
          <a:lstStyle/>
          <a:p>
            <a:r>
              <a:rPr lang="en-US" kern="1800" spc="1350" dirty="0" smtClean="0"/>
              <a:t>MILLIONS OF YEARS</a:t>
            </a:r>
            <a:endParaRPr lang="en-US" kern="1800" spc="1350" dirty="0"/>
          </a:p>
        </p:txBody>
      </p:sp>
      <p:sp>
        <p:nvSpPr>
          <p:cNvPr id="4" name="TextBox 3"/>
          <p:cNvSpPr txBox="1"/>
          <p:nvPr/>
        </p:nvSpPr>
        <p:spPr>
          <a:xfrm>
            <a:off x="6321761" y="4495800"/>
            <a:ext cx="917239" cy="830997"/>
          </a:xfrm>
          <a:prstGeom prst="rect">
            <a:avLst/>
          </a:prstGeom>
          <a:noFill/>
        </p:spPr>
        <p:txBody>
          <a:bodyPr wrap="none" rtlCol="0">
            <a:spAutoFit/>
          </a:bodyPr>
          <a:lstStyle/>
          <a:p>
            <a:pPr algn="ctr"/>
            <a:r>
              <a:rPr lang="en-US" sz="2400" dirty="0" smtClean="0">
                <a:solidFill>
                  <a:schemeClr val="accent3">
                    <a:lumMod val="50000"/>
                  </a:schemeClr>
                </a:solidFill>
              </a:rPr>
              <a:t>Adam</a:t>
            </a:r>
            <a:br>
              <a:rPr lang="en-US" sz="2400" dirty="0" smtClean="0">
                <a:solidFill>
                  <a:schemeClr val="accent3">
                    <a:lumMod val="50000"/>
                  </a:schemeClr>
                </a:solidFill>
              </a:rPr>
            </a:br>
            <a:r>
              <a:rPr lang="en-US" sz="2400" dirty="0" smtClean="0">
                <a:solidFill>
                  <a:schemeClr val="accent3">
                    <a:lumMod val="50000"/>
                  </a:schemeClr>
                </a:solidFill>
              </a:rPr>
              <a:t>Eve</a:t>
            </a:r>
            <a:endParaRPr lang="en-US" sz="2400" dirty="0">
              <a:solidFill>
                <a:schemeClr val="accent3">
                  <a:lumMod val="50000"/>
                </a:schemeClr>
              </a:solidFill>
            </a:endParaRPr>
          </a:p>
        </p:txBody>
      </p:sp>
      <p:sp>
        <p:nvSpPr>
          <p:cNvPr id="25" name="TextBox 24"/>
          <p:cNvSpPr txBox="1"/>
          <p:nvPr/>
        </p:nvSpPr>
        <p:spPr>
          <a:xfrm>
            <a:off x="533400" y="5302380"/>
            <a:ext cx="378630"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dirty="0" smtClean="0">
                <a:solidFill>
                  <a:srgbClr val="C00000"/>
                </a:solidFill>
              </a:rPr>
              <a:t>5.</a:t>
            </a:r>
            <a:endParaRPr lang="en-US" sz="2000" dirty="0">
              <a:solidFill>
                <a:srgbClr val="C00000"/>
              </a:solidFill>
            </a:endParaRPr>
          </a:p>
        </p:txBody>
      </p:sp>
    </p:spTree>
    <p:extLst>
      <p:ext uri="{BB962C8B-B14F-4D97-AF65-F5344CB8AC3E}">
        <p14:creationId xmlns:p14="http://schemas.microsoft.com/office/powerpoint/2010/main" val="1477930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iterate type="lt">
                                    <p:tmPct val="20000"/>
                                  </p:iterate>
                                  <p:childTnLst>
                                    <p:animClr clrSpc="hsl" dir="cw">
                                      <p:cBhvr override="childStyle">
                                        <p:cTn id="6" dur="3000" fill="hold"/>
                                        <p:tgtEl>
                                          <p:spTgt spid="4"/>
                                        </p:tgtEl>
                                        <p:attrNameLst>
                                          <p:attrName>style.color</p:attrName>
                                        </p:attrNameLst>
                                      </p:cBhvr>
                                      <p:by>
                                        <p:hsl h="-7200000" s="0" l="0"/>
                                      </p:by>
                                    </p:animClr>
                                    <p:animClr clrSpc="hsl" dir="cw">
                                      <p:cBhvr>
                                        <p:cTn id="7" dur="3000" fill="hold"/>
                                        <p:tgtEl>
                                          <p:spTgt spid="4"/>
                                        </p:tgtEl>
                                        <p:attrNameLst>
                                          <p:attrName>fillcolor</p:attrName>
                                        </p:attrNameLst>
                                      </p:cBhvr>
                                      <p:by>
                                        <p:hsl h="-7200000" s="0" l="0"/>
                                      </p:by>
                                    </p:animClr>
                                    <p:animClr clrSpc="hsl" dir="cw">
                                      <p:cBhvr>
                                        <p:cTn id="8" dur="3000" fill="hold"/>
                                        <p:tgtEl>
                                          <p:spTgt spid="4"/>
                                        </p:tgtEl>
                                        <p:attrNameLst>
                                          <p:attrName>stroke.color</p:attrName>
                                        </p:attrNameLst>
                                      </p:cBhvr>
                                      <p:by>
                                        <p:hsl h="-7200000" s="0" l="0"/>
                                      </p:by>
                                    </p:animClr>
                                    <p:set>
                                      <p:cBhvr>
                                        <p:cTn id="9" dur="3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Shane Scott, former Bible Professor at Florida College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03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Simple Reasons Why</a:t>
            </a:r>
            <a:endParaRPr lang="en-US" dirty="0"/>
          </a:p>
        </p:txBody>
      </p:sp>
      <p:sp>
        <p:nvSpPr>
          <p:cNvPr id="3" name="Content Placeholder 2"/>
          <p:cNvSpPr>
            <a:spLocks noGrp="1"/>
          </p:cNvSpPr>
          <p:nvPr>
            <p:ph idx="1"/>
          </p:nvPr>
        </p:nvSpPr>
        <p:spPr>
          <a:xfrm>
            <a:off x="1524000" y="2057400"/>
            <a:ext cx="7162800" cy="4495800"/>
          </a:xfrm>
        </p:spPr>
        <p:txBody>
          <a:bodyPr>
            <a:normAutofit fontScale="92500" lnSpcReduction="20000"/>
          </a:bodyPr>
          <a:lstStyle/>
          <a:p>
            <a:pPr marL="514350" indent="-514350">
              <a:buFont typeface="+mj-lt"/>
              <a:buAutoNum type="arabicPeriod"/>
            </a:pPr>
            <a:r>
              <a:rPr lang="en-US" dirty="0" smtClean="0"/>
              <a:t>Long ages place the reality of death prior to sin</a:t>
            </a:r>
          </a:p>
          <a:p>
            <a:pPr marL="514350" indent="-514350">
              <a:buFont typeface="+mj-lt"/>
              <a:buAutoNum type="arabicPeriod"/>
            </a:pPr>
            <a:r>
              <a:rPr lang="en-US" dirty="0" smtClean="0"/>
              <a:t>Long ages would require there to be millions of years of darkness followed by millions of years of light</a:t>
            </a:r>
          </a:p>
          <a:p>
            <a:pPr marL="514350" indent="-514350">
              <a:buFont typeface="+mj-lt"/>
              <a:buAutoNum type="arabicPeriod"/>
            </a:pPr>
            <a:r>
              <a:rPr lang="en-US" dirty="0" smtClean="0"/>
              <a:t>Long ages render “years” and “seasons” as incomprehensible</a:t>
            </a:r>
          </a:p>
          <a:p>
            <a:pPr marL="514350" indent="-514350">
              <a:buFont typeface="+mj-lt"/>
              <a:buAutoNum type="arabicPeriod"/>
            </a:pPr>
            <a:r>
              <a:rPr lang="en-US" dirty="0" smtClean="0"/>
              <a:t>Long ages destroy the only reason for having a seven day work week</a:t>
            </a:r>
          </a:p>
          <a:p>
            <a:pPr marL="514350" indent="-514350">
              <a:buFont typeface="+mj-lt"/>
              <a:buAutoNum type="arabicPeriod"/>
            </a:pPr>
            <a:r>
              <a:rPr lang="en-US" dirty="0" smtClean="0"/>
              <a:t>Long ages place Adam and Eve at the end of creation rather than at the beginning</a:t>
            </a:r>
          </a:p>
        </p:txBody>
      </p:sp>
    </p:spTree>
    <p:extLst>
      <p:ext uri="{BB962C8B-B14F-4D97-AF65-F5344CB8AC3E}">
        <p14:creationId xmlns:p14="http://schemas.microsoft.com/office/powerpoint/2010/main" val="36305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smtClean="0"/>
              <a:t>How Do You Approach </a:t>
            </a:r>
            <a:br>
              <a:rPr lang="en-US" dirty="0" smtClean="0"/>
            </a:br>
            <a:r>
              <a:rPr lang="en-US" dirty="0" smtClean="0"/>
              <a:t>The Scripture?</a:t>
            </a:r>
            <a:endParaRPr lang="en-US" dirty="0"/>
          </a:p>
        </p:txBody>
      </p:sp>
      <p:grpSp>
        <p:nvGrpSpPr>
          <p:cNvPr id="8" name="Group 7"/>
          <p:cNvGrpSpPr/>
          <p:nvPr/>
        </p:nvGrpSpPr>
        <p:grpSpPr>
          <a:xfrm>
            <a:off x="685800" y="2286000"/>
            <a:ext cx="7884622" cy="1815882"/>
            <a:chOff x="762000" y="2392162"/>
            <a:chExt cx="8339504" cy="213853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14600"/>
              <a:ext cx="2305050" cy="2011413"/>
            </a:xfrm>
            <a:prstGeom prst="rect">
              <a:avLst/>
            </a:prstGeom>
          </p:spPr>
        </p:pic>
        <p:sp>
          <p:nvSpPr>
            <p:cNvPr id="4" name="Plus 3"/>
            <p:cNvSpPr/>
            <p:nvPr/>
          </p:nvSpPr>
          <p:spPr>
            <a:xfrm>
              <a:off x="2776904" y="2876550"/>
              <a:ext cx="1276350" cy="1287513"/>
            </a:xfrm>
            <a:prstGeom prst="mathPlu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Oval 4"/>
            <p:cNvSpPr/>
            <p:nvPr/>
          </p:nvSpPr>
          <p:spPr>
            <a:xfrm>
              <a:off x="3985846" y="2644006"/>
              <a:ext cx="1676400" cy="17526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NOTHING</a:t>
              </a:r>
              <a:endParaRPr lang="en-US" b="1" dirty="0">
                <a:solidFill>
                  <a:srgbClr val="C00000"/>
                </a:solidFill>
              </a:endParaRPr>
            </a:p>
          </p:txBody>
        </p:sp>
        <p:sp>
          <p:nvSpPr>
            <p:cNvPr id="6" name="Equal 5"/>
            <p:cNvSpPr/>
            <p:nvPr/>
          </p:nvSpPr>
          <p:spPr>
            <a:xfrm>
              <a:off x="5678365" y="3101206"/>
              <a:ext cx="838199" cy="838200"/>
            </a:xfrm>
            <a:prstGeom prst="mathEqua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516564" y="2392162"/>
              <a:ext cx="2584940" cy="2138535"/>
            </a:xfrm>
            <a:prstGeom prst="rect">
              <a:avLst/>
            </a:prstGeom>
            <a:solidFill>
              <a:srgbClr val="C00000"/>
            </a:solidFill>
          </p:spPr>
          <p:txBody>
            <a:bodyPr wrap="square" rtlCol="0">
              <a:spAutoFit/>
            </a:bodyPr>
            <a:lstStyle/>
            <a:p>
              <a:r>
                <a:rPr lang="en-US" sz="2800" dirty="0" smtClean="0">
                  <a:solidFill>
                    <a:srgbClr val="FFFF00"/>
                  </a:solidFill>
                </a:rPr>
                <a:t>Thousands Of Yrs., Lit. Creation, Days,</a:t>
              </a:r>
            </a:p>
            <a:p>
              <a:r>
                <a:rPr lang="en-US" sz="2800" dirty="0" smtClean="0">
                  <a:solidFill>
                    <a:srgbClr val="FFFF00"/>
                  </a:solidFill>
                </a:rPr>
                <a:t>Flood, Etc.</a:t>
              </a:r>
              <a:endParaRPr lang="en-US" sz="2800" dirty="0">
                <a:solidFill>
                  <a:srgbClr val="FFFF00"/>
                </a:solidFill>
              </a:endParaRPr>
            </a:p>
          </p:txBody>
        </p:sp>
      </p:grpSp>
      <p:grpSp>
        <p:nvGrpSpPr>
          <p:cNvPr id="9" name="Group 8"/>
          <p:cNvGrpSpPr/>
          <p:nvPr/>
        </p:nvGrpSpPr>
        <p:grpSpPr>
          <a:xfrm>
            <a:off x="685800" y="4355738"/>
            <a:ext cx="7884623" cy="2246769"/>
            <a:chOff x="762000" y="2122944"/>
            <a:chExt cx="8339505" cy="2645984"/>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14600"/>
              <a:ext cx="2305050" cy="2011413"/>
            </a:xfrm>
            <a:prstGeom prst="rect">
              <a:avLst/>
            </a:prstGeom>
          </p:spPr>
        </p:pic>
        <p:sp>
          <p:nvSpPr>
            <p:cNvPr id="11" name="Plus 10"/>
            <p:cNvSpPr/>
            <p:nvPr/>
          </p:nvSpPr>
          <p:spPr>
            <a:xfrm>
              <a:off x="2776904" y="2876550"/>
              <a:ext cx="1276350" cy="1287513"/>
            </a:xfrm>
            <a:prstGeom prst="mathPlu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Oval 11"/>
            <p:cNvSpPr/>
            <p:nvPr/>
          </p:nvSpPr>
          <p:spPr>
            <a:xfrm>
              <a:off x="3985846" y="2644006"/>
              <a:ext cx="1676400" cy="17526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C00000"/>
                  </a:solidFill>
                  <a:latin typeface="Chiller" pitchFamily="82" charset="0"/>
                </a:rPr>
                <a:t>MAN’S IDEAS</a:t>
              </a:r>
              <a:endParaRPr lang="en-US" sz="2400" b="1" dirty="0">
                <a:solidFill>
                  <a:srgbClr val="C00000"/>
                </a:solidFill>
                <a:latin typeface="Chiller" pitchFamily="82" charset="0"/>
              </a:endParaRPr>
            </a:p>
          </p:txBody>
        </p:sp>
        <p:sp>
          <p:nvSpPr>
            <p:cNvPr id="13" name="Equal 12"/>
            <p:cNvSpPr/>
            <p:nvPr/>
          </p:nvSpPr>
          <p:spPr>
            <a:xfrm>
              <a:off x="5758962" y="3101206"/>
              <a:ext cx="838199" cy="838200"/>
            </a:xfrm>
            <a:prstGeom prst="mathEqual">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6597162" y="2122944"/>
              <a:ext cx="2504343" cy="264598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800" dirty="0" smtClean="0"/>
                <a:t>Millions Of Yrs., Theistic </a:t>
              </a:r>
              <a:r>
                <a:rPr lang="en-US" sz="2800" dirty="0" err="1" smtClean="0"/>
                <a:t>Evol</a:t>
              </a:r>
              <a:r>
                <a:rPr lang="en-US" sz="2800" dirty="0" smtClean="0"/>
                <a:t>., Day-age, Gap, Local Flood</a:t>
              </a:r>
              <a:endParaRPr lang="en-US" sz="2800" dirty="0"/>
            </a:p>
          </p:txBody>
        </p:sp>
      </p:grpSp>
    </p:spTree>
    <p:extLst>
      <p:ext uri="{BB962C8B-B14F-4D97-AF65-F5344CB8AC3E}">
        <p14:creationId xmlns:p14="http://schemas.microsoft.com/office/powerpoint/2010/main" val="39588920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a:t>
            </a:r>
            <a:r>
              <a:rPr lang="en-US" dirty="0" smtClean="0">
                <a:solidFill>
                  <a:srgbClr val="C00000"/>
                </a:solidFill>
              </a:rPr>
              <a:t>Breakdown</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the “DAYS” can be INTERPRETED AS “AGES,” then:</a:t>
            </a:r>
          </a:p>
          <a:p>
            <a:pPr lvl="1"/>
            <a:r>
              <a:rPr lang="en-US" dirty="0"/>
              <a:t>Why not </a:t>
            </a:r>
            <a:r>
              <a:rPr lang="en-US" dirty="0" smtClean="0"/>
              <a:t>interpret, “by </a:t>
            </a:r>
            <a:r>
              <a:rPr lang="en-US" dirty="0"/>
              <a:t>the </a:t>
            </a:r>
            <a:r>
              <a:rPr lang="en-US" dirty="0" smtClean="0"/>
              <a:t>resurrection from </a:t>
            </a:r>
            <a:r>
              <a:rPr lang="en-US" dirty="0"/>
              <a:t>the dead</a:t>
            </a:r>
            <a:r>
              <a:rPr lang="en-US" dirty="0" smtClean="0"/>
              <a:t>” to “by the resuscitation from the dead” (Rom. 1:4)</a:t>
            </a:r>
          </a:p>
          <a:p>
            <a:r>
              <a:rPr lang="en-US" dirty="0" smtClean="0"/>
              <a:t>If long age geology, why not long age biology?</a:t>
            </a:r>
          </a:p>
          <a:p>
            <a:pPr lvl="1"/>
            <a:r>
              <a:rPr lang="en-US" dirty="0" smtClean="0"/>
              <a:t>Why not also reinterpret “whoever” as “when a believer” (Matt. 19:9)?</a:t>
            </a:r>
          </a:p>
          <a:p>
            <a:pPr lvl="1"/>
            <a:r>
              <a:rPr lang="en-US" dirty="0" smtClean="0"/>
              <a:t>Why not also reinterpret “week” as “year” (Acts 20:7)</a:t>
            </a:r>
          </a:p>
        </p:txBody>
      </p:sp>
      <p:grpSp>
        <p:nvGrpSpPr>
          <p:cNvPr id="10" name="Group 9"/>
          <p:cNvGrpSpPr/>
          <p:nvPr/>
        </p:nvGrpSpPr>
        <p:grpSpPr>
          <a:xfrm>
            <a:off x="848374" y="5364996"/>
            <a:ext cx="7457426" cy="1100336"/>
            <a:chOff x="848374" y="5364996"/>
            <a:chExt cx="7457426" cy="1100336"/>
          </a:xfrm>
        </p:grpSpPr>
        <p:sp>
          <p:nvSpPr>
            <p:cNvPr id="4" name="TextBox 3"/>
            <p:cNvSpPr txBox="1"/>
            <p:nvPr/>
          </p:nvSpPr>
          <p:spPr>
            <a:xfrm>
              <a:off x="848374" y="6096000"/>
              <a:ext cx="7457426" cy="369332"/>
            </a:xfrm>
            <a:prstGeom prst="rect">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Is Genesis 1 important for us to know what day the early church broke bread?</a:t>
              </a:r>
              <a:endParaRPr lang="en-US" dirty="0"/>
            </a:p>
          </p:txBody>
        </p:sp>
        <p:cxnSp>
          <p:nvCxnSpPr>
            <p:cNvPr id="6" name="Straight Arrow Connector 5"/>
            <p:cNvCxnSpPr/>
            <p:nvPr/>
          </p:nvCxnSpPr>
          <p:spPr>
            <a:xfrm flipV="1">
              <a:off x="4762500" y="5791201"/>
              <a:ext cx="571500" cy="3047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Oval 6"/>
            <p:cNvSpPr/>
            <p:nvPr/>
          </p:nvSpPr>
          <p:spPr>
            <a:xfrm>
              <a:off x="5105400" y="5364996"/>
              <a:ext cx="11430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357545" y="6477000"/>
            <a:ext cx="6531981" cy="369332"/>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b="1" dirty="0" smtClean="0"/>
              <a:t>Does this have anything to do with obeying the gospel (Acts 2;42)?</a:t>
            </a:r>
            <a:endParaRPr lang="en-US" b="1" dirty="0"/>
          </a:p>
        </p:txBody>
      </p:sp>
    </p:spTree>
    <p:extLst>
      <p:ext uri="{BB962C8B-B14F-4D97-AF65-F5344CB8AC3E}">
        <p14:creationId xmlns:p14="http://schemas.microsoft.com/office/powerpoint/2010/main" val="202377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To </a:t>
            </a:r>
            <a:r>
              <a:rPr lang="en-US" dirty="0" smtClean="0">
                <a:solidFill>
                  <a:srgbClr val="C00000"/>
                </a:solidFill>
              </a:rPr>
              <a:t>Word Changers</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latin typeface="Constantia" panose="02030602050306030303" pitchFamily="18" charset="0"/>
              </a:rPr>
              <a:t>“Woe to those who call evil good, and good evil; Who put darkness for light, and light for darkness; Who put bitter for sweet, and sweet for bitter</a:t>
            </a:r>
            <a:r>
              <a:rPr lang="en-US" sz="4400" dirty="0" smtClean="0">
                <a:latin typeface="Constantia" panose="02030602050306030303" pitchFamily="18" charset="0"/>
              </a:rPr>
              <a:t>!” (Is. 5:20)</a:t>
            </a:r>
            <a:endParaRPr lang="en-US" sz="4400" dirty="0">
              <a:latin typeface="Constantia" panose="02030602050306030303" pitchFamily="18" charset="0"/>
            </a:endParaRPr>
          </a:p>
        </p:txBody>
      </p:sp>
    </p:spTree>
    <p:extLst>
      <p:ext uri="{BB962C8B-B14F-4D97-AF65-F5344CB8AC3E}">
        <p14:creationId xmlns:p14="http://schemas.microsoft.com/office/powerpoint/2010/main" val="11968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109571" name="Rectangle 3"/>
          <p:cNvSpPr>
            <a:spLocks noGrp="1" noChangeArrowheads="1"/>
          </p:cNvSpPr>
          <p:nvPr>
            <p:ph type="body" idx="1"/>
          </p:nvPr>
        </p:nvSpPr>
        <p:spPr>
          <a:xfrm>
            <a:off x="228600" y="2895600"/>
            <a:ext cx="8686800" cy="3657600"/>
          </a:xfrm>
          <a:noFill/>
          <a:ln>
            <a:solidFill>
              <a:schemeClr val="tx1"/>
            </a:solidFill>
          </a:ln>
        </p:spPr>
        <p:txBody>
          <a:bodyPr/>
          <a:lstStyle/>
          <a:p>
            <a:pPr>
              <a:buFont typeface="Arial" pitchFamily="34" charset="0"/>
              <a:buChar char="•"/>
            </a:pPr>
            <a:r>
              <a:rPr lang="en-US" sz="3200" b="1" dirty="0">
                <a:solidFill>
                  <a:schemeClr val="tx1"/>
                </a:solidFill>
                <a:effectLst>
                  <a:outerShdw blurRad="38100" dist="38100" dir="2700000" algn="tl">
                    <a:srgbClr val="000000"/>
                  </a:outerShdw>
                </a:effectLst>
              </a:rPr>
              <a:t>Hear the Word of God---</a:t>
            </a:r>
            <a:r>
              <a:rPr lang="en-US" sz="2800" b="1" dirty="0">
                <a:solidFill>
                  <a:schemeClr val="tx1"/>
                </a:solidFill>
                <a:effectLst>
                  <a:outerShdw blurRad="38100" dist="38100" dir="2700000" algn="tl">
                    <a:srgbClr val="000000"/>
                  </a:outerShdw>
                </a:effectLst>
              </a:rPr>
              <a:t>Rom. 10:17</a:t>
            </a:r>
          </a:p>
          <a:p>
            <a:pPr>
              <a:buFont typeface="Arial" pitchFamily="34" charset="0"/>
              <a:buChar char="•"/>
            </a:pPr>
            <a:r>
              <a:rPr lang="en-US" sz="3200" b="1" dirty="0">
                <a:solidFill>
                  <a:schemeClr val="tx1"/>
                </a:solidFill>
                <a:effectLst>
                  <a:outerShdw blurRad="38100" dist="38100" dir="2700000" algn="tl">
                    <a:srgbClr val="000000"/>
                  </a:outerShdw>
                </a:effectLst>
              </a:rPr>
              <a:t>Believing In Your Heart-</a:t>
            </a:r>
            <a:r>
              <a:rPr lang="en-US" sz="3200" b="1" dirty="0" smtClean="0">
                <a:solidFill>
                  <a:schemeClr val="tx1"/>
                </a:solidFill>
                <a:effectLst>
                  <a:outerShdw blurRad="38100" dist="38100" dir="2700000" algn="tl">
                    <a:srgbClr val="000000"/>
                  </a:outerShdw>
                </a:effectLst>
              </a:rPr>
              <a:t>--</a:t>
            </a:r>
            <a:r>
              <a:rPr lang="en-US" sz="2800" b="1" dirty="0" smtClean="0">
                <a:solidFill>
                  <a:schemeClr val="tx1"/>
                </a:solidFill>
                <a:effectLst>
                  <a:outerShdw blurRad="38100" dist="38100" dir="2700000" algn="tl">
                    <a:srgbClr val="000000"/>
                  </a:outerShdw>
                </a:effectLst>
              </a:rPr>
              <a:t>Heb. 11:6</a:t>
            </a:r>
            <a:endParaRPr lang="en-US" sz="2800" b="1" dirty="0">
              <a:solidFill>
                <a:schemeClr val="tx1"/>
              </a:solidFill>
              <a:effectLst>
                <a:outerShdw blurRad="38100" dist="38100" dir="2700000" algn="tl">
                  <a:srgbClr val="000000"/>
                </a:outerShdw>
              </a:effectLst>
            </a:endParaRPr>
          </a:p>
          <a:p>
            <a:pPr>
              <a:buFont typeface="Arial" pitchFamily="34" charset="0"/>
              <a:buChar char="•"/>
            </a:pPr>
            <a:r>
              <a:rPr lang="en-US" sz="3200" b="1" dirty="0">
                <a:solidFill>
                  <a:schemeClr val="tx1"/>
                </a:solidFill>
                <a:effectLst>
                  <a:outerShdw blurRad="38100" dist="38100" dir="2700000" algn="tl">
                    <a:srgbClr val="000000"/>
                  </a:outerShdw>
                </a:effectLst>
              </a:rPr>
              <a:t>Repenting Of Your Sins---</a:t>
            </a:r>
            <a:r>
              <a:rPr lang="en-US" sz="2800" b="1" dirty="0">
                <a:solidFill>
                  <a:schemeClr val="tx1"/>
                </a:solidFill>
                <a:effectLst>
                  <a:outerShdw blurRad="38100" dist="38100" dir="2700000" algn="tl">
                    <a:srgbClr val="000000"/>
                  </a:outerShdw>
                </a:effectLst>
              </a:rPr>
              <a:t>Acts 2:38</a:t>
            </a:r>
          </a:p>
          <a:p>
            <a:pPr>
              <a:buFont typeface="Arial" pitchFamily="34" charset="0"/>
              <a:buChar char="•"/>
            </a:pPr>
            <a:r>
              <a:rPr lang="en-US" sz="3200" b="1" dirty="0">
                <a:solidFill>
                  <a:schemeClr val="tx1"/>
                </a:solidFill>
                <a:effectLst>
                  <a:outerShdw blurRad="38100" dist="38100" dir="2700000" algn="tl">
                    <a:srgbClr val="000000"/>
                  </a:outerShdw>
                </a:effectLst>
              </a:rPr>
              <a:t>Confess That Christ Is The Son of God---                </a:t>
            </a:r>
            <a:r>
              <a:rPr lang="en-US" sz="2800" b="1" dirty="0">
                <a:solidFill>
                  <a:schemeClr val="tx1"/>
                </a:solidFill>
                <a:effectLst>
                  <a:outerShdw blurRad="38100" dist="38100" dir="2700000" algn="tl">
                    <a:srgbClr val="000000"/>
                  </a:outerShdw>
                </a:effectLst>
              </a:rPr>
              <a:t>Rom. 10:10; Acts 8:37</a:t>
            </a:r>
          </a:p>
          <a:p>
            <a:pPr>
              <a:buFont typeface="Arial" pitchFamily="34" charset="0"/>
              <a:buChar char="•"/>
            </a:pPr>
            <a:r>
              <a:rPr lang="en-US" sz="3200" b="1" dirty="0">
                <a:solidFill>
                  <a:schemeClr val="tx1"/>
                </a:solidFill>
                <a:effectLst>
                  <a:outerShdw blurRad="38100" dist="38100" dir="2700000" algn="tl">
                    <a:srgbClr val="000000"/>
                  </a:outerShdw>
                </a:effectLst>
              </a:rPr>
              <a:t>Be Baptized Into Christ---</a:t>
            </a:r>
            <a:r>
              <a:rPr lang="en-US" sz="2800" b="1" dirty="0">
                <a:solidFill>
                  <a:schemeClr val="tx1"/>
                </a:solidFill>
                <a:effectLst>
                  <a:outerShdw blurRad="38100" dist="38100" dir="2700000" algn="tl">
                    <a:srgbClr val="000000"/>
                  </a:outerShdw>
                </a:effectLst>
              </a:rPr>
              <a:t>Gal. 3:26-29</a:t>
            </a:r>
          </a:p>
          <a:p>
            <a:pPr>
              <a:buFont typeface="Arial" pitchFamily="34" charset="0"/>
              <a:buChar char="•"/>
            </a:pPr>
            <a:r>
              <a:rPr lang="en-US" sz="3200" b="1" dirty="0">
                <a:solidFill>
                  <a:schemeClr val="tx1"/>
                </a:solidFill>
                <a:effectLst>
                  <a:outerShdw blurRad="38100" dist="38100" dir="2700000" algn="tl">
                    <a:srgbClr val="000000"/>
                  </a:outerShdw>
                </a:effectLst>
              </a:rPr>
              <a:t>Be Faithful Until Death---</a:t>
            </a:r>
            <a:r>
              <a:rPr lang="en-US" sz="2800" b="1" dirty="0">
                <a:solidFill>
                  <a:schemeClr val="tx1"/>
                </a:solidFill>
                <a:effectLst>
                  <a:outerShdw blurRad="38100" dist="38100" dir="2700000" algn="tl">
                    <a:srgbClr val="000000"/>
                  </a:outerShdw>
                </a:effectLst>
              </a:rPr>
              <a:t>Rev. 2:10;  I Cor. 15:58</a:t>
            </a:r>
          </a:p>
        </p:txBody>
      </p:sp>
      <p:sp>
        <p:nvSpPr>
          <p:cNvPr id="109572"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THE PLAN FOR</a:t>
            </a:r>
          </a:p>
          <a:p>
            <a:pPr algn="ctr" eaLnBrk="0" fontAlgn="base" hangingPunct="0">
              <a:spcBef>
                <a:spcPct val="0"/>
              </a:spcBef>
              <a:spcAft>
                <a:spcPct val="0"/>
              </a:spcAft>
            </a:pPr>
            <a:r>
              <a:rPr lang="en-US" sz="3600" kern="10">
                <a:ln w="9525">
                  <a:solidFill>
                    <a:srgbClr val="3366FF"/>
                  </a:solidFill>
                  <a:round/>
                  <a:headEnd/>
                  <a:tailEnd/>
                </a:ln>
                <a:solidFill>
                  <a:srgbClr val="FFFFFF"/>
                </a:solidFill>
                <a:latin typeface="Arial Black"/>
              </a:rPr>
              <a:t>YOUR SALVATION</a:t>
            </a:r>
          </a:p>
        </p:txBody>
      </p:sp>
      <p:sp>
        <p:nvSpPr>
          <p:cNvPr id="109573"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4"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
        <p:nvSpPr>
          <p:cNvPr id="109575"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pPr eaLnBrk="0" fontAlgn="base" hangingPunct="0">
              <a:spcBef>
                <a:spcPct val="0"/>
              </a:spcBef>
              <a:spcAft>
                <a:spcPct val="0"/>
              </a:spcAft>
            </a:pPr>
            <a:endParaRPr lang="en-US" sz="2400">
              <a:solidFill>
                <a:srgbClr val="FFFFFF"/>
              </a:solidFill>
            </a:endParaRPr>
          </a:p>
        </p:txBody>
      </p:sp>
    </p:spTree>
    <p:extLst>
      <p:ext uri="{BB962C8B-B14F-4D97-AF65-F5344CB8AC3E}">
        <p14:creationId xmlns:p14="http://schemas.microsoft.com/office/powerpoint/2010/main" val="302793600"/>
      </p:ext>
    </p:extLst>
  </p:cSld>
  <p:clrMapOvr>
    <a:masterClrMapping/>
  </p:clrMapOvr>
  <p:transition spd="med">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Shane Scott; Sentry Magazine; Vol. 21, No. 1</a:t>
            </a:r>
            <a:endParaRPr lang="en-US" sz="3200" dirty="0"/>
          </a:p>
        </p:txBody>
      </p:sp>
      <p:sp>
        <p:nvSpPr>
          <p:cNvPr id="3" name="Content Placeholder 2"/>
          <p:cNvSpPr>
            <a:spLocks noGrp="1"/>
          </p:cNvSpPr>
          <p:nvPr>
            <p:ph idx="1"/>
          </p:nvPr>
        </p:nvSpPr>
        <p:spPr>
          <a:xfrm>
            <a:off x="1752600" y="1981200"/>
            <a:ext cx="6934200" cy="4876800"/>
          </a:xfrm>
        </p:spPr>
        <p:txBody>
          <a:bodyPr>
            <a:normAutofit/>
          </a:bodyPr>
          <a:lstStyle/>
          <a:p>
            <a:pPr marL="0" indent="0">
              <a:buNone/>
            </a:pPr>
            <a:r>
              <a:rPr lang="en-US" dirty="0" smtClean="0"/>
              <a:t>“Some Bible believers insist that the world must be only 6,000 years old, because the world was created in six days, according to Genesis 1…”</a:t>
            </a:r>
          </a:p>
        </p:txBody>
      </p:sp>
    </p:spTree>
    <p:extLst>
      <p:ext uri="{BB962C8B-B14F-4D97-AF65-F5344CB8AC3E}">
        <p14:creationId xmlns:p14="http://schemas.microsoft.com/office/powerpoint/2010/main" val="24480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Shane Scott; Sentry Magazine; Vol. 21, No. 1</a:t>
            </a:r>
            <a:endParaRPr lang="en-US" sz="3200" dirty="0"/>
          </a:p>
        </p:txBody>
      </p:sp>
      <p:sp>
        <p:nvSpPr>
          <p:cNvPr id="3" name="Content Placeholder 2"/>
          <p:cNvSpPr>
            <a:spLocks noGrp="1"/>
          </p:cNvSpPr>
          <p:nvPr>
            <p:ph idx="1"/>
          </p:nvPr>
        </p:nvSpPr>
        <p:spPr>
          <a:xfrm>
            <a:off x="1447800" y="1981200"/>
            <a:ext cx="7239000" cy="4876800"/>
          </a:xfrm>
        </p:spPr>
        <p:txBody>
          <a:bodyPr>
            <a:normAutofit fontScale="85000" lnSpcReduction="20000"/>
          </a:bodyPr>
          <a:lstStyle/>
          <a:p>
            <a:pPr marL="0" indent="0">
              <a:buNone/>
            </a:pPr>
            <a:r>
              <a:rPr lang="en-US" dirty="0" smtClean="0"/>
              <a:t>THE DAYS CANNOT BE LITERAL</a:t>
            </a:r>
            <a:br>
              <a:rPr lang="en-US" dirty="0" smtClean="0"/>
            </a:br>
            <a:r>
              <a:rPr lang="en-US" dirty="0" smtClean="0"/>
              <a:t/>
            </a:r>
            <a:br>
              <a:rPr lang="en-US" dirty="0" smtClean="0"/>
            </a:br>
            <a:r>
              <a:rPr lang="en-US" dirty="0" smtClean="0"/>
              <a:t>The “days” of creation in Genesis 1 cannot be literal because of the parallel account of creation in Genesis 2. After God put man in the Garden, He paraded the animals before Adam, who “gave names to all the cattle…birds…and to every beast of the field” (2:20)…Some amount of time must have passed between Adam’s creation, the naming of the animals and then Eve’s creation. …Because of all the things that occurred on the sixth day as described in Genesis 2, the sixth day of Genesis 1 cannot be literal.”</a:t>
            </a:r>
          </a:p>
        </p:txBody>
      </p:sp>
    </p:spTree>
    <p:extLst>
      <p:ext uri="{BB962C8B-B14F-4D97-AF65-F5344CB8AC3E}">
        <p14:creationId xmlns:p14="http://schemas.microsoft.com/office/powerpoint/2010/main" val="305167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smtClean="0"/>
              <a:t>REALLY?</a:t>
            </a: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7358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80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kind of hermeneutical approach does this instill into the youth?</a:t>
            </a:r>
            <a:endParaRPr lang="en-US" sz="3600" dirty="0"/>
          </a:p>
        </p:txBody>
      </p:sp>
      <p:sp>
        <p:nvSpPr>
          <p:cNvPr id="3" name="Content Placeholder 2"/>
          <p:cNvSpPr>
            <a:spLocks noGrp="1"/>
          </p:cNvSpPr>
          <p:nvPr>
            <p:ph idx="1"/>
          </p:nvPr>
        </p:nvSpPr>
        <p:spPr>
          <a:xfrm>
            <a:off x="1447800" y="2057400"/>
            <a:ext cx="7239000" cy="4495800"/>
          </a:xfrm>
        </p:spPr>
        <p:txBody>
          <a:bodyPr>
            <a:normAutofit fontScale="85000" lnSpcReduction="10000"/>
          </a:bodyPr>
          <a:lstStyle/>
          <a:p>
            <a:pPr marL="0" indent="0">
              <a:buNone/>
            </a:pPr>
            <a:r>
              <a:rPr lang="en-US" sz="4300" b="1" spc="600" dirty="0" smtClean="0">
                <a:solidFill>
                  <a:schemeClr val="bg1">
                    <a:lumMod val="50000"/>
                  </a:schemeClr>
                </a:solidFill>
              </a:rPr>
              <a:t>ANSWER:</a:t>
            </a:r>
          </a:p>
          <a:p>
            <a:pPr marL="514350" indent="-514350">
              <a:buFont typeface="+mj-lt"/>
              <a:buAutoNum type="arabicPeriod"/>
            </a:pPr>
            <a:r>
              <a:rPr lang="en-US" dirty="0" smtClean="0"/>
              <a:t>Bible authority is reduced to subjectivism</a:t>
            </a:r>
          </a:p>
          <a:p>
            <a:pPr marL="514350" indent="-514350">
              <a:buFont typeface="+mj-lt"/>
              <a:buAutoNum type="arabicPeriod"/>
            </a:pPr>
            <a:r>
              <a:rPr lang="en-US" dirty="0" smtClean="0"/>
              <a:t>The Bible begins saying what it doesn’t mean</a:t>
            </a:r>
          </a:p>
          <a:p>
            <a:pPr marL="514350" indent="-514350">
              <a:buFont typeface="+mj-lt"/>
              <a:buAutoNum type="arabicPeriod"/>
            </a:pPr>
            <a:r>
              <a:rPr lang="en-US" dirty="0" smtClean="0"/>
              <a:t>The straightforward reading of the scriptures is a flawed approach</a:t>
            </a:r>
          </a:p>
          <a:p>
            <a:pPr marL="914400" lvl="1" indent="-514350"/>
            <a:r>
              <a:rPr lang="en-US" i="1" dirty="0" smtClean="0"/>
              <a:t>Yet they become angry when we treat their writings the way they do the scriptures!</a:t>
            </a:r>
          </a:p>
          <a:p>
            <a:pPr marL="514350" indent="-514350">
              <a:buFont typeface="+mj-lt"/>
              <a:buAutoNum type="arabicPeriod"/>
            </a:pPr>
            <a:r>
              <a:rPr lang="en-US" dirty="0" smtClean="0"/>
              <a:t>You cannot trust the way the Bible reads</a:t>
            </a:r>
          </a:p>
          <a:p>
            <a:pPr marL="514350" indent="-514350">
              <a:buFont typeface="+mj-lt"/>
              <a:buAutoNum type="arabicPeriod"/>
            </a:pPr>
            <a:r>
              <a:rPr lang="en-US" dirty="0" smtClean="0"/>
              <a:t>Man’s thinking is superior to the words of the Holy Spirit</a:t>
            </a:r>
            <a:endParaRPr lang="en-US" dirty="0"/>
          </a:p>
        </p:txBody>
      </p:sp>
    </p:spTree>
    <p:extLst>
      <p:ext uri="{BB962C8B-B14F-4D97-AF65-F5344CB8AC3E}">
        <p14:creationId xmlns:p14="http://schemas.microsoft.com/office/powerpoint/2010/main" val="28366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Observation</a:t>
            </a:r>
            <a:endParaRPr lang="en-US" dirty="0"/>
          </a:p>
        </p:txBody>
      </p:sp>
      <p:sp>
        <p:nvSpPr>
          <p:cNvPr id="3" name="Content Placeholder 2"/>
          <p:cNvSpPr>
            <a:spLocks noGrp="1"/>
          </p:cNvSpPr>
          <p:nvPr>
            <p:ph idx="1"/>
          </p:nvPr>
        </p:nvSpPr>
        <p:spPr>
          <a:xfrm>
            <a:off x="381000" y="1905000"/>
            <a:ext cx="8382000" cy="47244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buNone/>
            </a:pPr>
            <a:r>
              <a:rPr lang="en-US" dirty="0" smtClean="0"/>
              <a:t>“We have always maintained that conclusions to Bible inferences must be forced, necessary, and unavoidable for them to be valid. Once the line of thinking is adopted that not just necessary inferences are binding but also possible inferences, the window is open for every wind of doctrine. You will not be able to draw doctrinal lines on salvation, elder qualifications, </a:t>
            </a:r>
            <a:r>
              <a:rPr lang="en-US" dirty="0" err="1" smtClean="0"/>
              <a:t>MDR</a:t>
            </a:r>
            <a:r>
              <a:rPr lang="en-US" dirty="0" smtClean="0"/>
              <a:t>, ad infinitum, because ‘might maybes’ have become ‘must </a:t>
            </a:r>
            <a:r>
              <a:rPr lang="en-US" dirty="0" err="1" smtClean="0"/>
              <a:t>therefores</a:t>
            </a:r>
            <a:r>
              <a:rPr lang="en-US" dirty="0" smtClean="0"/>
              <a:t>.’ The hermeneutic crumbles, and this is exactly what some want, so they cannot be told they are wrong.”</a:t>
            </a:r>
            <a:endParaRPr lang="en-US" dirty="0"/>
          </a:p>
        </p:txBody>
      </p:sp>
    </p:spTree>
    <p:extLst>
      <p:ext uri="{BB962C8B-B14F-4D97-AF65-F5344CB8AC3E}">
        <p14:creationId xmlns:p14="http://schemas.microsoft.com/office/powerpoint/2010/main" val="423579219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Observation</a:t>
            </a:r>
            <a:endParaRPr lang="en-US" dirty="0"/>
          </a:p>
        </p:txBody>
      </p:sp>
      <p:sp>
        <p:nvSpPr>
          <p:cNvPr id="3" name="Content Placeholder 2"/>
          <p:cNvSpPr>
            <a:spLocks noGrp="1"/>
          </p:cNvSpPr>
          <p:nvPr>
            <p:ph idx="1"/>
          </p:nvPr>
        </p:nvSpPr>
        <p:spPr>
          <a:xfrm>
            <a:off x="457200" y="1905000"/>
            <a:ext cx="8229600" cy="47244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buNone/>
            </a:pPr>
            <a:r>
              <a:rPr lang="en-US" dirty="0" smtClean="0"/>
              <a:t>“…Shane’s logic is deplorable and is consistent with every other false teacher wresting the scriptures. That he at least has not adopted natural evolution </a:t>
            </a:r>
            <a:r>
              <a:rPr lang="en-US" b="1" u="sng" dirty="0" smtClean="0"/>
              <a:t>is not commendable</a:t>
            </a:r>
            <a:r>
              <a:rPr lang="en-US" dirty="0" smtClean="0"/>
              <a:t>, in my opinion. Even the Baptists, Catholics, Methodists, </a:t>
            </a:r>
            <a:r>
              <a:rPr lang="en-US" dirty="0" err="1" smtClean="0"/>
              <a:t>JW’s</a:t>
            </a:r>
            <a:r>
              <a:rPr lang="en-US" dirty="0" smtClean="0"/>
              <a:t>, and yea also perhaps evolutionists hold to a little bit of truth, too. It’s the 1% poison in rat bait that kills; the 99% wholesome wheat is of no benefit to the rat if it is dead. Mix the right amount of error with truth and you’re feeding the church a deadly potion” (emp. mine, </a:t>
            </a:r>
            <a:r>
              <a:rPr lang="en-US" dirty="0" err="1" smtClean="0"/>
              <a:t>sjw</a:t>
            </a:r>
            <a:r>
              <a:rPr lang="en-US" dirty="0" smtClean="0"/>
              <a:t>)</a:t>
            </a:r>
            <a:endParaRPr lang="en-US" dirty="0"/>
          </a:p>
        </p:txBody>
      </p:sp>
    </p:spTree>
    <p:extLst>
      <p:ext uri="{BB962C8B-B14F-4D97-AF65-F5344CB8AC3E}">
        <p14:creationId xmlns:p14="http://schemas.microsoft.com/office/powerpoint/2010/main" val="250640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5896</TotalTime>
  <Words>2012</Words>
  <Application>Microsoft Office PowerPoint</Application>
  <PresentationFormat>On-screen Show (4:3)</PresentationFormat>
  <Paragraphs>253</Paragraphs>
  <Slides>34</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34</vt:i4>
      </vt:variant>
    </vt:vector>
  </HeadingPairs>
  <TitlesOfParts>
    <vt:vector size="50" baseType="lpstr">
      <vt:lpstr>Arial</vt:lpstr>
      <vt:lpstr>Calibri</vt:lpstr>
      <vt:lpstr>Adobe Garamond Pro Bold</vt:lpstr>
      <vt:lpstr>Chiller</vt:lpstr>
      <vt:lpstr>Bauhaus 93</vt:lpstr>
      <vt:lpstr>Aharoni</vt:lpstr>
      <vt:lpstr>Arial Black</vt:lpstr>
      <vt:lpstr>Constantia</vt:lpstr>
      <vt:lpstr>Gill Sans Ultra Bold Condensed</vt:lpstr>
      <vt:lpstr>Bell MT</vt:lpstr>
      <vt:lpstr>Times New Roman</vt:lpstr>
      <vt:lpstr>Office Theme</vt:lpstr>
      <vt:lpstr>1_Office Theme</vt:lpstr>
      <vt:lpstr>2_Office Theme</vt:lpstr>
      <vt:lpstr>bluegrey</vt:lpstr>
      <vt:lpstr>Globe</vt:lpstr>
      <vt:lpstr>THE DAYS OF GENESIS</vt:lpstr>
      <vt:lpstr>Examples of Brethren Attacking Genesis</vt:lpstr>
      <vt:lpstr>Shane Scott, former Bible Professor at Florida College</vt:lpstr>
      <vt:lpstr>Shane Scott; Sentry Magazine; Vol. 21, No. 1</vt:lpstr>
      <vt:lpstr>Shane Scott; Sentry Magazine; Vol. 21, No. 1</vt:lpstr>
      <vt:lpstr>REALLY?</vt:lpstr>
      <vt:lpstr>What kind of hermeneutical approach does this instill into the youth?</vt:lpstr>
      <vt:lpstr>Notable Observation</vt:lpstr>
      <vt:lpstr>Notable Observation</vt:lpstr>
      <vt:lpstr>Creation Museum  (2800 Bullittsburg Church Rd., Petersburg, KY 41080)</vt:lpstr>
      <vt:lpstr>DOES IT MATTER HOW WE APPROACH GENESIS?</vt:lpstr>
      <vt:lpstr>If you do not believe…</vt:lpstr>
      <vt:lpstr>If you do not believe…</vt:lpstr>
      <vt:lpstr>If you do not believe…</vt:lpstr>
      <vt:lpstr>Genesis 1 Serves As A Test Regarding Our Approach To God’s Word</vt:lpstr>
      <vt:lpstr>PowerPoint Presentation</vt:lpstr>
      <vt:lpstr>PowerPoint Presentation</vt:lpstr>
      <vt:lpstr>PowerPoint Presentation</vt:lpstr>
      <vt:lpstr>PowerPoint Presentation</vt:lpstr>
      <vt:lpstr>PowerPoint Presentation</vt:lpstr>
      <vt:lpstr>REASONS WHY  THE DAYS OF GENESIS ONE MUST BE CONSECUTIVE CALENDAR DAYS</vt:lpstr>
      <vt:lpstr>“By Man Came Death” (1 Cor. 15:21)</vt:lpstr>
      <vt:lpstr>“…So the evening and the morning were the first day” (Gen. 1:5)</vt:lpstr>
      <vt:lpstr>“Let there be lights in the firmament…let them be for signs and seasons, and for days and years” (Gen. 1:14)</vt:lpstr>
      <vt:lpstr>WHAT IS  THE BASIS</vt:lpstr>
      <vt:lpstr>WHAT IS  THE BASIS</vt:lpstr>
      <vt:lpstr>WHAT IS  THE BASIS</vt:lpstr>
      <vt:lpstr>WHAT IS  THE BASIS</vt:lpstr>
      <vt:lpstr>“But from the beginning of the creation, God ‘made them male and female.’” (Mark 10:6)</vt:lpstr>
      <vt:lpstr>5 Simple Reasons Why</vt:lpstr>
      <vt:lpstr>How Do You Approach  The Scripture?</vt:lpstr>
      <vt:lpstr>Authority Breakdown!</vt:lpstr>
      <vt:lpstr>Caution To Word Changers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130</cp:revision>
  <dcterms:created xsi:type="dcterms:W3CDTF">2012-09-18T18:39:32Z</dcterms:created>
  <dcterms:modified xsi:type="dcterms:W3CDTF">2013-10-19T18:08:31Z</dcterms:modified>
</cp:coreProperties>
</file>